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Open by naming the proposal: one supervised, credit-bearing public-service semester embedded in every undergraduate degree in Bangladesh.
- Ground the briefing in evidence: four research phases, 123 registered sources, 36 datasets, 35 documented data gaps — every figure traceable.
- Introduce the preparer: Gulshan Sync Solution, Sylhet; contact Sultan Bayezid, Managing Director.
- Preview the arc of the briefing: the case for action, the proposal design, what students do and never do, financing, and phased implementation.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Frame the whole proposal in one sentence: a credit-bearing service semester inside every degree, university-financed, phased to roughly 130,000 participants per year.
- 130,178 is the verified direct-university final-year pool: 52,651 public + 77,527 private.
- Cost band is BDT 7,567–16,033 per participant; at 100,000 participants that is 75.7–160.3 crore — only 0.28–0.59% of the Tk 10,802 crore public university system budget.
- Stress the three rules: no new government appropriation, no new compulsory student fee, and zero claimed corruption savings.
- Five phases with four gates: independent evaluation is published before every expansion, and scale never outruns the supervisor pipeline.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Lead with the scale of the vacuum: 521,922 vacant posts — 26.3% of the 1,986,272 sanctioned posts, with 1,464,350 filled as of 30 June 2025.
- Recruitment arithmetic cannot close it: 1,457–2,805 BCS recommendations per cycle (43rd–47th BCS, 2023–26) against roughly 40,000 retirements a year.
- Walk the four frictions: charters vs practice, delay-driven speed money, ghost entries in paper registers, and broker dependence from information asymmetry.
- Article 21 anchors the idea constitutionally — public duty is already a citizen's obligation; the programme gives it structured expression.
- Land the closing point: the binding gap is delivery capacity, records discipline, and citizen information — not only budget.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 cohort is city-sized: 4,690,876 tertiary students enrolled in 2020 across all sectors (UGC Annual Report).
- 344,528 university graduates per year (2021) — the only verified national graduate figure — across 173 universities (63 public, 108 private, 2 international).
- The immediately eligible pool is 130,178 direct-university final-year students.
- Clarify scope: the National University system (~2,500 colleges, ~4 million students) is outside the baseline and enters only later, voluntarily.
- Punchline: graduates never touch a government office before entering the job market — an unused national asset.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State the core commitment plainly: compulsory, credit-bearing, supervised — a graduation requirement financed by universities within existing fee structures.
- In-degree, not appended: the semester substitutes existing internship/attachment credits, so it is graduation-delay neutral and protects against session jam.
- Placements are discipline-matched across 14 verified host sectors, with one trained supervisor per 20 students plus a host-office focal point.
- Roles are bounded: students support and document, never exercising statutory power.
- Close on transparency: digital attendance, task logs, and published aggregate statistics by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Six examples of discipline-matched assignments across the 14 verified host sectors; 27 discipline clusters are mapped in the research database.
- CSE/IT supports digital government (ICT Division, a2i): records digitization, portal content, data-entry QA. Law supports legal-aid reception, RTI awareness, supervised research.
- Statistics students do BBS-authorized survey enumeration and aggregate data-quality checks; Medicine supports 418 upazila health complexes.
- Note the embedded guardrail: business students organize bid documents but never evaluate them (CPTU SOP).
- The host network is already verified: 495 upazila complexes, 4,554+ union parishads, 330 pourashavas, 2,260–2,500 NU colleges.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Walk the five hard limits in order: no statutory or inspection powers, no confidential or personal records, no procurement evaluation, no confrontation of staff, no replacement of government employees.
- Stress that the 521,922 vacant posts are unfilled jobs, not hosting capacity — students never fill posts.
- Explain the incidental-misconduct pathway: confidential referral form, then program protection officer, then department head, ACC public complaint channel, or PIDA 2011 whistleblower protection.
- Close on the framing line: integrity comes from structured presence and documentation, never from investigative powers.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Anchor on the three scenarios: 100,000/year is the entry scale (8.5% of the national final-year cohort, baseline-feasible); 200,000 requires NU college participation; 300,000 equals 25.6% of the cohort and 6.4% of total enrollment.
- Deliver the key finding slowly: 300,000 exceeds the direct-university final-year pool by 169,822.
- Explain the pool arithmetic: direct pool = 130,178 (52,651 public direct + 77,527 private), derived from verified enrollment bases.
- Therefore any 300,000 program structurally requires NU affiliated colleges — which the university-funded baseline cannot carry.
- Recommendation: phase to the ~130,000/year ceiling; NU colleges enter later, voluntarily, under a separate financed model. Note the mixed data vintage caveat if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Lead with the funding rule: universities pay within existing fee structures — no new government appropriation, no new compulsory student fee, students pay exactly what they pay today.
- Walk the eight cost lines; the total is BDT 7,567 / 12,050 / 16,033 per participant (low / medium / high).
- No stipend: no statutory wage obligation for degree-required placements; domestic precedents (DU BBA internship, B.Ed. practice teaching, Indonesia KKN) are unpaid — a need-based fund covers ~30% of participants instead.
- Scenario totals: 100,000 participants = BDT 75.7–160.3 crore/yr; 200,000 = 151.3–320.7; 300,000 = 227.0–481.0 (not baseline-feasible).
- Public share at 100k: BDT 30.3–64.1 crore = 0.28–0.59% of the Tk 10,802 crore system budget; one-time national setup BDT 20–50 crore.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Read the table by verdict color: green = feasible, amber = conditional or stressed, red = not feasible.
- Public direct universities: 40,000 steady-state participants at 0.28–0.59% of the system budget — conditional on a UGC budget-line circular (spending authority, not new money).
- Private tiers: top tier (~20 institutions) feasible at 1.6% of estimated revenue; mid tier (~50) stressed at 3.4%, phased entry criteria recommended; lower tier (~46) not feasible at 8.2% — exclusion or deferral.
- NU affiliated colleges: 169,822 participants needed = 64.3% of NU's entire UGC transfer — structurally infeasible under the baseline; voluntary opt-in later. Open University excluded (distance learners dispersed).
- Context: 53% private seat occupancy sector-wide and a 17-year-low 2025 HSC pass cohort — the affordability screens are load-bearing, not decorative.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Frame the left column: nine ordinary, structured mechanisms — service-delivery monitoring against published citizen charters, delay and bottleneck documentation, records completeness, authorized digitization, consistency checks, outcome recording, citizen help desks with RTI assistance, enumeration workforce, and authorized-channel referral.
- Right column: six safeguards protect people and process — retaliation protection (PIDA 2011 + protection officer), privacy (data MOUs), political neutrality, conflict-of-interest re-allocation, false-accusation protection, and anti-fraud design of the program itself.
- NYSC lesson: Nigeria's scheme became a corruption object — certificate fraud forced a ministerial resignation in 2018; hence QR-verified certificates, biometric/digital attendance, independent spot audits, and published aggregate statistics from day one.
- End on the honesty line: zero corruption-reduction savings are claimed — integrity outcomes are measured indicators (GOV-01/02), never promises.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 binding constraint is trained supervisors at a 1:20 ratio — 5,000 at 100k participants, 10,000 at 200k, 15,000 at 300k.
- 15,000 supervisors is roughly 1% of the 1,464,350 filled government posts — large but not absurd; a 30-person central training unit can certify ~15,000 per year on a 2-day course.
- The host network is verified and wide (495 upazila complexes, 65,567 primary schools, 418 upazila health complexes), but the 155,916–706,465/year range is theoretical, not operational.
- Standing rule RSK-09: scale never expands faster than the supervisor pipeline.
- Never present the 521,922 vacant posts as hosting capacity — they are unfilled jobs; capacity means supervisors, workspace and task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KKN Indonesia is the closest model: community-embedded, credit-bearing, in-degree, 50+ years in a Muslim-majority Asian democracy; UGM alone sends 6,000–7,000 per year.
- NSTP (RA 9163) is the legal template — a national statute mandating credit-bearing service across all institutions; NYSC proves ~400,000/year scale but also the corruption warning (certificate fraud, 2018 ministerial resignation).
- NSS, AmeriCorps and SNU show the voluntary alternative, the governance benchmark (89% completion target), and pilot-first deliberation in a G7 state.
- Close on the honest caveat: no program worldwide has rigorous evidence of corruption reduction — integrity here is a measured objective, never an imported, proven outcome.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Administrative route exists today: the 2010 National Service Programme already places youth in government offices; UGC Order 1973 s.5(3) conditionality drives public universities; PU Act 2010 reaches private ones; the 2023 fee-approval regime locks no-new-fees.
- Compulsion requires new primary legislation: NSO 1970 is unusable — never commenced by Gazette, military in character, male-only, conflicting with Constitution Articles 27–28.
- 63 individual public-university acts make per-university approval a multi-year crawl; a uniform NSTP-style statute is the clean route, with NU Act 1992 gating later college participation.
- Flag the open Labour Act 2006 question — preliminary reading says no, but formal legal advice is required before scale-up.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Five phases, four gates — every gate is an independent evaluation published before any expansion is approved.
- PH-0 spends 12 months on design and legal preparation: working group, drafted legislation, procured platform, 10–15 universities and 5 upazilas signed.
- PH-1 voluntary pilot at 5,000–10,000 students/yr must pass Gate 1 (≥85% completion, zero unresolved retaliation cases, duration-neutrality, cost within 150% of estimate); PH-2 50,000/yr passes Gate 2 (≥87% completion, ≥95% placement); PH-3 100,000–200,000/yr passes parliamentary review.
- PH-4 up to 300,000/yr is open-ended and strictly conditional — all gates passed plus a capacity model validated by real data, full NU participation and 15,000 supervisors.
- Annual independent audit and public dashboards run throughout the programme.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Recommendation: adopt the university-funded baseline, phase to approximately 130,000 participants per year, and treat 300,000 only as a conditional Phase-4 question — not a starting commitment.
- Six immediate steps: inter-ministerial working group; draft primary legislation while pilots run under existing autonomy; UGC budget-line circular; MOUs with 10–15 universities and 5 upazilas; platform procurement (BDT 500M–1,000M); evaluation unit and protection officer from day one.
- Emphasize sequencing: the circular gives spending authority within existing grants — no new appropriation, no new fee.
- Close on the line: a public service citizens can see, measure, and trust — built one semester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7922" y="475059"/>
            <a:ext cx="2874466" cy="183952"/>
          </a:xfrm>
          <a:prstGeom prst="roundRect">
            <a:avLst>
              <a:gd name="adj" fmla="val 5172803"/>
            </a:avLst>
          </a:prstGeom>
          <a:noFill/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14350" y="471488"/>
            <a:ext cx="2881610" cy="234818"/>
          </a:xfrm>
          <a:prstGeom prst="rect">
            <a:avLst/>
          </a:prstGeom>
          <a:noFill/>
          <a:ln/>
        </p:spPr>
        <p:txBody>
          <a:bodyPr wrap="square" lIns="85725" tIns="21431" rIns="85725" bIns="21431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spc="120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FORMAL PROPOSAL BRIEFING · OCTOBER 2026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14350" y="934045"/>
            <a:ext cx="4856321" cy="1311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88"/>
              </a:lnSpc>
              <a:buNone/>
            </a:pPr>
            <a:r>
              <a:rPr lang="en-US" sz="2925" b="1" spc="-44" kern="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National University</a:t>
            </a:r>
            <a:endParaRPr lang="en-US" sz="2925" dirty="0"/>
          </a:p>
          <a:p>
            <a:pPr algn="l" indent="0" marL="0">
              <a:lnSpc>
                <a:spcPts val="3188"/>
              </a:lnSpc>
              <a:buNone/>
            </a:pPr>
            <a:r>
              <a:rPr lang="en-US" sz="2925" b="1" spc="-44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Public Service</a:t>
            </a:r>
            <a:endParaRPr lang="en-US" sz="2925" dirty="0"/>
          </a:p>
          <a:p>
            <a:pPr algn="l" indent="0" marL="0">
              <a:lnSpc>
                <a:spcPts val="3188"/>
              </a:lnSpc>
              <a:buNone/>
            </a:pPr>
            <a:r>
              <a:rPr lang="en-US" sz="2925" b="1" spc="-44" kern="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Semester Programme</a:t>
            </a:r>
            <a:endParaRPr lang="en-US" sz="2925" dirty="0"/>
          </a:p>
        </p:txBody>
      </p:sp>
      <p:sp>
        <p:nvSpPr>
          <p:cNvPr id="5" name="Text 3"/>
          <p:cNvSpPr/>
          <p:nvPr/>
        </p:nvSpPr>
        <p:spPr>
          <a:xfrm>
            <a:off x="514350" y="2334332"/>
            <a:ext cx="4107656" cy="681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7"/>
              </a:lnSpc>
              <a:buNone/>
            </a:pPr>
            <a:r>
              <a:rPr lang="en-US" sz="1069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Formal Proposal to the Government of Bangladesh — embedding one supervised, credit-bearing semester of public service in every undergraduate degree</a:t>
            </a:r>
            <a:endParaRPr lang="en-US" sz="1069" dirty="0"/>
          </a:p>
        </p:txBody>
      </p:sp>
      <p:sp>
        <p:nvSpPr>
          <p:cNvPr id="6" name="Text 4"/>
          <p:cNvSpPr/>
          <p:nvPr/>
        </p:nvSpPr>
        <p:spPr>
          <a:xfrm>
            <a:off x="514350" y="3857625"/>
            <a:ext cx="4414838" cy="179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8"/>
              </a:lnSpc>
              <a:buNone/>
            </a:pPr>
            <a:r>
              <a:rPr lang="en-US" sz="872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Prepared by Gulshan Sync Solution · Sylhet, Bangladesh</a:t>
            </a:r>
            <a:endParaRPr lang="en-US" sz="872" dirty="0"/>
          </a:p>
        </p:txBody>
      </p:sp>
      <p:sp>
        <p:nvSpPr>
          <p:cNvPr id="7" name="Text 5"/>
          <p:cNvSpPr/>
          <p:nvPr/>
        </p:nvSpPr>
        <p:spPr>
          <a:xfrm>
            <a:off x="514350" y="4066580"/>
            <a:ext cx="441483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Sultan Bayezid, Managing Director · bayezid@gulshansync.com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514350" y="4348758"/>
            <a:ext cx="4414838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14350" y="4445198"/>
            <a:ext cx="4414838" cy="348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Grounded in a four-phase research programme: </a:t>
            </a:r>
            <a:pPr algn="l" indent="0" marL="0">
              <a:lnSpc>
                <a:spcPts val="1090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123</a:t>
            </a:r>
            <a:pPr algn="l" indent="0" marL="0">
              <a:lnSpc>
                <a:spcPts val="109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registered sources · </a:t>
            </a:r>
            <a:pPr algn="l" indent="0" marL="0">
              <a:lnSpc>
                <a:spcPts val="1090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36</a:t>
            </a:r>
            <a:pPr algn="l" indent="0" marL="0">
              <a:lnSpc>
                <a:spcPts val="109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datasets · </a:t>
            </a:r>
            <a:pPr algn="l" indent="0" marL="0">
              <a:lnSpc>
                <a:spcPts val="1090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35</a:t>
            </a:r>
            <a:pPr algn="l" indent="0" marL="0">
              <a:lnSpc>
                <a:spcPts val="109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documented data gaps · every figure traceable</a:t>
            </a:r>
            <a:endParaRPr lang="en-US" sz="800" dirty="0"/>
          </a:p>
        </p:txBody>
      </p:sp>
      <p:pic>
        <p:nvPicPr>
          <p:cNvPr id="10" name="Image 0" descr="/tmp/h2p-fit-1792149267768-mocugj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6375" y="0"/>
            <a:ext cx="3857625" cy="5143500"/>
          </a:xfrm>
          <a:prstGeom prst="rect">
            <a:avLst/>
          </a:prstGeom>
        </p:spPr>
      </p:pic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5" y="0"/>
            <a:ext cx="3857625" cy="51435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86375" y="4843463"/>
            <a:ext cx="3857625" cy="300038"/>
          </a:xfrm>
          <a:prstGeom prst="rect">
            <a:avLst/>
          </a:prstGeom>
          <a:solidFill>
            <a:srgbClr val="2A3947">
              <a:alpha val="9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5472113" y="4929188"/>
            <a:ext cx="3595878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800" spc="81" kern="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National Parliament House, Dhaka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0" y="464344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2963" y="414338"/>
            <a:ext cx="77866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800" b="1" spc="149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EXECUTIVE SUMMARY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14350" y="628650"/>
            <a:ext cx="8629650" cy="43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6"/>
              </a:lnSpc>
              <a:buNone/>
            </a:pPr>
            <a:r>
              <a:rPr lang="en-US" sz="2138" b="1" spc="-21" kern="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proposal in one sentence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514350" y="1395599"/>
            <a:ext cx="8036719" cy="793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30"/>
              </a:lnSpc>
              <a:buNone/>
            </a:pPr>
            <a:r>
              <a:rPr lang="en-US" sz="1322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Embed one supervised, credit-bearing </a:t>
            </a:r>
            <a:pPr algn="l" indent="0" marL="0">
              <a:lnSpc>
                <a:spcPts val="1930"/>
              </a:lnSpc>
              <a:buNone/>
            </a:pPr>
            <a:r>
              <a:rPr lang="en-US" sz="1322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public-service semester</a:t>
            </a:r>
            <a:pPr algn="l" indent="0" marL="0">
              <a:lnSpc>
                <a:spcPts val="1930"/>
              </a:lnSpc>
              <a:buNone/>
            </a:pPr>
            <a:r>
              <a:rPr lang="en-US" sz="1322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in every undergraduate degree — financed by universities within existing fee structures, and phased to a verified ceiling of roughly </a:t>
            </a:r>
            <a:pPr algn="l" indent="0" marL="0">
              <a:lnSpc>
                <a:spcPts val="1930"/>
              </a:lnSpc>
              <a:buNone/>
            </a:pPr>
            <a:r>
              <a:rPr lang="en-US" sz="1322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130,000</a:t>
            </a:r>
            <a:pPr algn="l" indent="0" marL="0">
              <a:lnSpc>
                <a:spcPts val="1930"/>
              </a:lnSpc>
              <a:buNone/>
            </a:pPr>
            <a:r>
              <a:rPr lang="en-US" sz="1322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participants per year.</a:t>
            </a:r>
            <a:endParaRPr lang="en-US" sz="1322" dirty="0"/>
          </a:p>
        </p:txBody>
      </p:sp>
      <p:sp>
        <p:nvSpPr>
          <p:cNvPr id="6" name="Text 4"/>
          <p:cNvSpPr/>
          <p:nvPr/>
        </p:nvSpPr>
        <p:spPr>
          <a:xfrm>
            <a:off x="514350" y="2490378"/>
            <a:ext cx="1921669" cy="1332533"/>
          </a:xfrm>
          <a:prstGeom prst="roundRect">
            <a:avLst>
              <a:gd name="adj" fmla="val 714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514350" y="2504666"/>
            <a:ext cx="1921669" cy="0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32447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14350" y="3819339"/>
            <a:ext cx="192166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17922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4369" y="2804703"/>
            <a:ext cx="1621631" cy="324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63"/>
              </a:lnSpc>
              <a:buNone/>
            </a:pPr>
            <a:r>
              <a:rPr lang="en-US" sz="2363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130,178</a:t>
            </a:r>
            <a:endParaRPr lang="en-US" sz="2363" dirty="0"/>
          </a:p>
        </p:txBody>
      </p:sp>
      <p:sp>
        <p:nvSpPr>
          <p:cNvPr id="12" name="Shape 10"/>
          <p:cNvSpPr/>
          <p:nvPr/>
        </p:nvSpPr>
        <p:spPr>
          <a:xfrm>
            <a:off x="664369" y="3208325"/>
            <a:ext cx="16216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4369" y="3283334"/>
            <a:ext cx="1621631" cy="40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6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Baseline-feasible participants per year — the direct-university final-year pool (52,651 public + 77,527 private)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578894" y="2490378"/>
            <a:ext cx="1921669" cy="1332533"/>
          </a:xfrm>
          <a:prstGeom prst="roundRect">
            <a:avLst>
              <a:gd name="adj" fmla="val 714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2578894" y="2504666"/>
            <a:ext cx="1921669" cy="0"/>
          </a:xfrm>
          <a:prstGeom prst="line">
            <a:avLst/>
          </a:prstGeom>
          <a:noFill/>
          <a:ln w="28575">
            <a:solidFill>
              <a:srgbClr val="B9C1C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96991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78894" y="3819339"/>
            <a:ext cx="192166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82466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28913" y="2940434"/>
            <a:ext cx="328970" cy="180267"/>
          </a:xfrm>
          <a:prstGeom prst="rect">
            <a:avLst/>
          </a:prstGeom>
          <a:noFill/>
          <a:ln/>
        </p:spPr>
        <p:txBody>
          <a:bodyPr wrap="none" lIns="0" tIns="0" rIns="0" bIns="14288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BDT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906064" y="2926147"/>
            <a:ext cx="152294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1406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7,567–16,033</a:t>
            </a:r>
            <a:endParaRPr lang="en-US" sz="1406" dirty="0"/>
          </a:p>
        </p:txBody>
      </p:sp>
      <p:sp>
        <p:nvSpPr>
          <p:cNvPr id="21" name="Shape 19"/>
          <p:cNvSpPr/>
          <p:nvPr/>
        </p:nvSpPr>
        <p:spPr>
          <a:xfrm>
            <a:off x="2728913" y="3208325"/>
            <a:ext cx="16216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28913" y="3283334"/>
            <a:ext cx="1621631" cy="318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6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University cash cost per participant (low–high band, 8 cost lines)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643438" y="2490378"/>
            <a:ext cx="1921669" cy="1332533"/>
          </a:xfrm>
          <a:prstGeom prst="roundRect">
            <a:avLst>
              <a:gd name="adj" fmla="val 714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4643438" y="2504666"/>
            <a:ext cx="1921669" cy="0"/>
          </a:xfrm>
          <a:prstGeom prst="line">
            <a:avLst/>
          </a:prstGeom>
          <a:noFill/>
          <a:ln w="28575">
            <a:solidFill>
              <a:srgbClr val="B9C1C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61534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43438" y="3819339"/>
            <a:ext cx="192166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47009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93456" y="2940434"/>
            <a:ext cx="328970" cy="180267"/>
          </a:xfrm>
          <a:prstGeom prst="rect">
            <a:avLst/>
          </a:prstGeom>
          <a:noFill/>
          <a:ln/>
        </p:spPr>
        <p:txBody>
          <a:bodyPr wrap="none" lIns="0" tIns="0" rIns="0" bIns="14288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BDT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041925" y="2926147"/>
            <a:ext cx="1344057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1406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75.7–160.3</a:t>
            </a:r>
            <a:endParaRPr lang="en-US" sz="1406" dirty="0"/>
          </a:p>
        </p:txBody>
      </p:sp>
      <p:sp>
        <p:nvSpPr>
          <p:cNvPr id="30" name="Text 28"/>
          <p:cNvSpPr/>
          <p:nvPr/>
        </p:nvSpPr>
        <p:spPr>
          <a:xfrm>
            <a:off x="6128848" y="2951150"/>
            <a:ext cx="317425" cy="181473"/>
          </a:xfrm>
          <a:prstGeom prst="rect">
            <a:avLst/>
          </a:prstGeom>
          <a:noFill/>
          <a:ln/>
        </p:spPr>
        <p:txBody>
          <a:bodyPr wrap="none" lIns="0" tIns="0" rIns="0" bIns="14288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731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crore</a:t>
            </a:r>
            <a:endParaRPr lang="en-US" sz="731" dirty="0"/>
          </a:p>
        </p:txBody>
      </p:sp>
      <p:sp>
        <p:nvSpPr>
          <p:cNvPr id="31" name="Shape 29"/>
          <p:cNvSpPr/>
          <p:nvPr/>
        </p:nvSpPr>
        <p:spPr>
          <a:xfrm>
            <a:off x="4793456" y="3208325"/>
            <a:ext cx="16216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793456" y="3283334"/>
            <a:ext cx="1621631" cy="40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6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Annual cost at 100,000 participants — 0.28–0.59% of the Tk 10,802 crore public university system budget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6707981" y="2490378"/>
            <a:ext cx="1921669" cy="1332533"/>
          </a:xfrm>
          <a:prstGeom prst="roundRect">
            <a:avLst>
              <a:gd name="adj" fmla="val 714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707981" y="2504666"/>
            <a:ext cx="1921669" cy="0"/>
          </a:xfrm>
          <a:prstGeom prst="line">
            <a:avLst/>
          </a:prstGeom>
          <a:noFill/>
          <a:ln w="28575">
            <a:solidFill>
              <a:srgbClr val="B9C1C9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626078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707981" y="3819339"/>
            <a:ext cx="192166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711553" y="2490378"/>
            <a:ext cx="0" cy="1332533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58000" y="2890428"/>
            <a:ext cx="206454" cy="231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688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</a:t>
            </a:r>
            <a:endParaRPr lang="en-US" sz="1688" dirty="0"/>
          </a:p>
        </p:txBody>
      </p:sp>
      <p:sp>
        <p:nvSpPr>
          <p:cNvPr id="39" name="Text 37"/>
          <p:cNvSpPr/>
          <p:nvPr/>
        </p:nvSpPr>
        <p:spPr>
          <a:xfrm>
            <a:off x="7044184" y="2929719"/>
            <a:ext cx="528177" cy="189024"/>
          </a:xfrm>
          <a:prstGeom prst="rect">
            <a:avLst/>
          </a:prstGeom>
          <a:noFill/>
          <a:ln/>
        </p:spPr>
        <p:txBody>
          <a:bodyPr wrap="none" lIns="0" tIns="0" rIns="0" bIns="14288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phases</a:t>
            </a:r>
            <a:endParaRPr lang="en-US" sz="844" dirty="0"/>
          </a:p>
        </p:txBody>
      </p:sp>
      <p:sp>
        <p:nvSpPr>
          <p:cNvPr id="40" name="Text 38"/>
          <p:cNvSpPr/>
          <p:nvPr/>
        </p:nvSpPr>
        <p:spPr>
          <a:xfrm>
            <a:off x="7470688" y="2919003"/>
            <a:ext cx="91440" cy="200597"/>
          </a:xfrm>
          <a:prstGeom prst="rect">
            <a:avLst/>
          </a:prstGeom>
          <a:noFill/>
          <a:ln/>
        </p:spPr>
        <p:txBody>
          <a:bodyPr wrap="none" lIns="0" tIns="0" rIns="0" bIns="14288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B9C1C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·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7565901" y="2890428"/>
            <a:ext cx="206454" cy="231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688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endParaRPr lang="en-US" sz="1688" dirty="0"/>
          </a:p>
        </p:txBody>
      </p:sp>
      <p:sp>
        <p:nvSpPr>
          <p:cNvPr id="42" name="Text 40"/>
          <p:cNvSpPr/>
          <p:nvPr/>
        </p:nvSpPr>
        <p:spPr>
          <a:xfrm>
            <a:off x="7752085" y="2929719"/>
            <a:ext cx="727546" cy="189024"/>
          </a:xfrm>
          <a:prstGeom prst="rect">
            <a:avLst/>
          </a:prstGeom>
          <a:noFill/>
          <a:ln/>
        </p:spPr>
        <p:txBody>
          <a:bodyPr wrap="none" lIns="0" tIns="0" rIns="0" bIns="14288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gates</a:t>
            </a:r>
            <a:endParaRPr lang="en-US" sz="844" dirty="0"/>
          </a:p>
        </p:txBody>
      </p:sp>
      <p:sp>
        <p:nvSpPr>
          <p:cNvPr id="43" name="Shape 41"/>
          <p:cNvSpPr/>
          <p:nvPr/>
        </p:nvSpPr>
        <p:spPr>
          <a:xfrm>
            <a:off x="6858000" y="3208325"/>
            <a:ext cx="16216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858000" y="3283334"/>
            <a:ext cx="1621631" cy="40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6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Independent evaluation published before every expansion; scale never outruns the supervisor pipeline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14350" y="4182666"/>
            <a:ext cx="8115300" cy="546497"/>
          </a:xfrm>
          <a:prstGeom prst="roundRect">
            <a:avLst>
              <a:gd name="adj" fmla="val 17429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4"/>
          <p:cNvSpPr/>
          <p:nvPr/>
        </p:nvSpPr>
        <p:spPr>
          <a:xfrm>
            <a:off x="714375" y="4383584"/>
            <a:ext cx="2204851" cy="164592"/>
          </a:xfrm>
          <a:prstGeom prst="rect">
            <a:avLst/>
          </a:prstGeom>
          <a:noFill/>
          <a:ln/>
        </p:spPr>
        <p:txBody>
          <a:bodyPr wrap="square" lIns="0" tIns="0" rIns="17145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new government appropriation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2919226" y="4311253"/>
            <a:ext cx="7144" cy="289322"/>
          </a:xfrm>
          <a:prstGeom prst="rect">
            <a:avLst/>
          </a:prstGeom>
          <a:solidFill>
            <a:srgbClr val="F4F7FA">
              <a:alpha val="3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6"/>
          <p:cNvSpPr/>
          <p:nvPr/>
        </p:nvSpPr>
        <p:spPr>
          <a:xfrm>
            <a:off x="2926370" y="4383584"/>
            <a:ext cx="2376301" cy="164592"/>
          </a:xfrm>
          <a:prstGeom prst="rect">
            <a:avLst/>
          </a:prstGeom>
          <a:noFill/>
          <a:ln/>
        </p:spPr>
        <p:txBody>
          <a:bodyPr wrap="square" lIns="171450" tIns="0" rIns="17145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new compulsory student fee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5302672" y="4311253"/>
            <a:ext cx="7144" cy="289322"/>
          </a:xfrm>
          <a:prstGeom prst="rect">
            <a:avLst/>
          </a:prstGeom>
          <a:solidFill>
            <a:srgbClr val="F4F7FA">
              <a:alpha val="3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5309815" y="4311253"/>
            <a:ext cx="3119810" cy="289322"/>
          </a:xfrm>
          <a:prstGeom prst="rect">
            <a:avLst/>
          </a:prstGeom>
          <a:noFill/>
          <a:ln/>
        </p:spPr>
        <p:txBody>
          <a:bodyPr wrap="square" lIns="17145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claimed corruption savings — integrity outcomes are measured, never promised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0" y="421481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2963" y="371475"/>
            <a:ext cx="77866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800" b="1" spc="149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CASE FOR ACTION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14350" y="585788"/>
            <a:ext cx="8629650" cy="43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6"/>
              </a:lnSpc>
              <a:buNone/>
            </a:pPr>
            <a:r>
              <a:rPr lang="en-US" sz="2138" b="1" spc="-21" kern="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Public delivery is capacity-constrained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514350" y="1178719"/>
            <a:ext cx="2545915" cy="43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521,922</a:t>
            </a:r>
            <a:endParaRPr lang="en-US" sz="3150" dirty="0"/>
          </a:p>
        </p:txBody>
      </p:sp>
      <p:sp>
        <p:nvSpPr>
          <p:cNvPr id="6" name="Text 4"/>
          <p:cNvSpPr/>
          <p:nvPr/>
        </p:nvSpPr>
        <p:spPr>
          <a:xfrm>
            <a:off x="2300399" y="1350169"/>
            <a:ext cx="3143138" cy="243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72"/>
              </a:lnSpc>
              <a:buNone/>
            </a:pPr>
            <a:r>
              <a:rPr lang="en-US" sz="1181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vacant posts</a:t>
            </a:r>
            <a:endParaRPr lang="en-US" sz="1181" dirty="0"/>
          </a:p>
        </p:txBody>
      </p:sp>
      <p:sp>
        <p:nvSpPr>
          <p:cNvPr id="7" name="Text 5"/>
          <p:cNvSpPr/>
          <p:nvPr/>
        </p:nvSpPr>
        <p:spPr>
          <a:xfrm>
            <a:off x="514350" y="1664494"/>
            <a:ext cx="49291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= 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26.3%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of the 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1,986,272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sanctioned posts in government service (filled: 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1,464,350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; as of 30 June 2025, Statistics of Government Employees)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14350" y="2164556"/>
            <a:ext cx="5422106" cy="196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Recruitment cannot catch up</a:t>
            </a:r>
            <a:endParaRPr lang="en-US" sz="956" dirty="0"/>
          </a:p>
        </p:txBody>
      </p:sp>
      <p:sp>
        <p:nvSpPr>
          <p:cNvPr id="9" name="Text 7"/>
          <p:cNvSpPr/>
          <p:nvPr/>
        </p:nvSpPr>
        <p:spPr>
          <a:xfrm>
            <a:off x="514350" y="2403872"/>
            <a:ext cx="4929188" cy="346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4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BCS recommendations run only </a:t>
            </a:r>
            <a:pPr algn="l" indent="0" marL="0">
              <a:lnSpc>
                <a:spcPts val="1264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1,457–2,805</a:t>
            </a:r>
            <a:pPr algn="l" indent="0" marL="0">
              <a:lnSpc>
                <a:spcPts val="1264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per cycle (43rd–47th BCS, 2023–26) while roughly </a:t>
            </a:r>
            <a:pPr algn="l" indent="0" marL="0">
              <a:lnSpc>
                <a:spcPts val="1264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40,000</a:t>
            </a:r>
            <a:pPr algn="l" indent="0" marL="0">
              <a:lnSpc>
                <a:spcPts val="1264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employees retire each year (World Bank estimate).</a:t>
            </a:r>
            <a:endParaRPr lang="en-US" sz="816" dirty="0"/>
          </a:p>
        </p:txBody>
      </p:sp>
      <p:sp>
        <p:nvSpPr>
          <p:cNvPr id="10" name="Text 8"/>
          <p:cNvSpPr/>
          <p:nvPr/>
        </p:nvSpPr>
        <p:spPr>
          <a:xfrm>
            <a:off x="514350" y="2922687"/>
            <a:ext cx="5422106" cy="196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Four structural frictions</a:t>
            </a:r>
            <a:endParaRPr lang="en-US" sz="956" dirty="0"/>
          </a:p>
        </p:txBody>
      </p:sp>
      <p:sp>
        <p:nvSpPr>
          <p:cNvPr id="11" name="Text 9"/>
          <p:cNvSpPr/>
          <p:nvPr/>
        </p:nvSpPr>
        <p:spPr>
          <a:xfrm>
            <a:off x="514350" y="3162002"/>
            <a:ext cx="4929188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181"/>
              </a:lnSpc>
              <a:buSzPct val="100000"/>
              <a:buChar char="•"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Citizen charters diverge from practice — waits, steps and informal demands</a:t>
            </a:r>
            <a:endParaRPr lang="en-US" sz="800" dirty="0"/>
          </a:p>
          <a:p>
            <a:pPr algn="l" marL="342900" indent="-342900">
              <a:lnSpc>
                <a:spcPts val="1181"/>
              </a:lnSpc>
              <a:buSzPct val="100000"/>
              <a:buChar char="•"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Delays create speed-money opportunities at bottlenecks</a:t>
            </a:r>
            <a:endParaRPr lang="en-US" sz="800" dirty="0"/>
          </a:p>
          <a:p>
            <a:pPr algn="l" marL="342900" indent="-342900">
              <a:lnSpc>
                <a:spcPts val="1181"/>
              </a:lnSpc>
              <a:buSzPct val="100000"/>
              <a:buChar char="•"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Incomplete paper registers leave space for ghost entries</a:t>
            </a:r>
            <a:endParaRPr lang="en-US" sz="800" dirty="0"/>
          </a:p>
          <a:p>
            <a:pPr algn="l" marL="342900" indent="-342900">
              <a:lnSpc>
                <a:spcPts val="1181"/>
              </a:lnSpc>
              <a:buSzPct val="100000"/>
              <a:buChar char="•"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Information asymmetry forces citizens to rely on brokers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772150" y="1178719"/>
            <a:ext cx="2857500" cy="3183434"/>
          </a:xfrm>
          <a:prstGeom prst="roundRect">
            <a:avLst>
              <a:gd name="adj" fmla="val 3333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91798" y="3047702"/>
            <a:ext cx="1447538" cy="1057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38"/>
              </a:lnSpc>
              <a:buNone/>
            </a:pPr>
            <a:r>
              <a:rPr lang="en-US" sz="12938" b="1" dirty="0">
                <a:solidFill>
                  <a:srgbClr val="F4F7FA">
                    <a:alpha val="7000"/>
                  </a:srgbClr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§</a:t>
            </a:r>
            <a:endParaRPr lang="en-US" sz="12938" dirty="0"/>
          </a:p>
        </p:txBody>
      </p:sp>
      <p:sp>
        <p:nvSpPr>
          <p:cNvPr id="14" name="Text 12"/>
          <p:cNvSpPr/>
          <p:nvPr/>
        </p:nvSpPr>
        <p:spPr>
          <a:xfrm>
            <a:off x="6004322" y="1439466"/>
            <a:ext cx="364331" cy="364331"/>
          </a:xfrm>
          <a:prstGeom prst="roundRect">
            <a:avLst>
              <a:gd name="adj" fmla="val 26144"/>
            </a:avLst>
          </a:prstGeom>
          <a:solidFill>
            <a:srgbClr val="F4F7FA">
              <a:alpha val="10000"/>
            </a:srgbClr>
          </a:solidFill>
          <a:ln w="7144">
            <a:solidFill>
              <a:srgbClr val="F4F7FA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051828" y="1486972"/>
            <a:ext cx="269319" cy="2693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28" dirty="0">
                <a:solidFill>
                  <a:srgbClr val="F4F7F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🏛</a:t>
            </a:r>
            <a:endParaRPr lang="en-US" sz="1828" dirty="0"/>
          </a:p>
        </p:txBody>
      </p:sp>
      <p:sp>
        <p:nvSpPr>
          <p:cNvPr id="16" name="Text 14"/>
          <p:cNvSpPr/>
          <p:nvPr/>
        </p:nvSpPr>
        <p:spPr>
          <a:xfrm>
            <a:off x="6000750" y="1978819"/>
            <a:ext cx="240030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800" b="1" spc="149" kern="0" dirty="0">
                <a:solidFill>
                  <a:srgbClr val="F4F7FA">
                    <a:alpha val="80000"/>
                  </a:srgbClr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CONSTITUTIONAL ANCHOR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000750" y="2221706"/>
            <a:ext cx="2400300" cy="121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77"/>
              </a:lnSpc>
              <a:buNone/>
            </a:pPr>
            <a:r>
              <a:rPr lang="en-US" sz="1097" b="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Constitution, Article 21</a:t>
            </a:r>
            <a:pPr algn="l" indent="0" marL="0">
              <a:lnSpc>
                <a:spcPts val="1777"/>
              </a:lnSpc>
              <a:buNone/>
            </a:pPr>
            <a:r>
              <a:rPr lang="en-US" sz="1097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— the duty of every citizen to observe the Constitution and laws, maintain discipline, perform public duties and protect public property.</a:t>
            </a:r>
            <a:endParaRPr lang="en-US" sz="1097" dirty="0"/>
          </a:p>
        </p:txBody>
      </p:sp>
      <p:sp>
        <p:nvSpPr>
          <p:cNvPr id="18" name="Shape 16"/>
          <p:cNvSpPr/>
          <p:nvPr/>
        </p:nvSpPr>
        <p:spPr>
          <a:xfrm>
            <a:off x="528638" y="4533602"/>
            <a:ext cx="0" cy="238423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4562177"/>
            <a:ext cx="7943850" cy="181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27"/>
              </a:lnSpc>
              <a:buNone/>
            </a:pPr>
            <a:r>
              <a:rPr lang="en-US" sz="984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binding gap is not only budget — it is delivery capacity, records discipline, and citizen information.</a:t>
            </a:r>
            <a:endParaRPr lang="en-US" sz="9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0" y="421481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2963" y="371475"/>
            <a:ext cx="77866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800" b="1" spc="149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UNDERUSED RESOURCE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14350" y="585788"/>
            <a:ext cx="8629650" cy="393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69"/>
              </a:lnSpc>
              <a:buNone/>
            </a:pPr>
            <a:r>
              <a:rPr lang="en-US" sz="1913" b="1" spc="-19" kern="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trained cohort the size of a city — untouched by public service</a:t>
            </a:r>
            <a:endParaRPr lang="en-US" sz="1913" dirty="0"/>
          </a:p>
        </p:txBody>
      </p:sp>
      <p:sp>
        <p:nvSpPr>
          <p:cNvPr id="5" name="Text 3"/>
          <p:cNvSpPr/>
          <p:nvPr/>
        </p:nvSpPr>
        <p:spPr>
          <a:xfrm>
            <a:off x="514350" y="1107281"/>
            <a:ext cx="2550319" cy="1425178"/>
          </a:xfrm>
          <a:prstGeom prst="roundRect">
            <a:avLst>
              <a:gd name="adj" fmla="val 66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14350" y="1121569"/>
            <a:ext cx="2550319" cy="0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61097" y="1107281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4350" y="2528888"/>
            <a:ext cx="255031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17922" y="1107281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2944" y="1472952"/>
            <a:ext cx="2193131" cy="277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025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4,690,876</a:t>
            </a:r>
            <a:endParaRPr lang="en-US" sz="2025" dirty="0"/>
          </a:p>
        </p:txBody>
      </p:sp>
      <p:sp>
        <p:nvSpPr>
          <p:cNvPr id="11" name="Shape 9"/>
          <p:cNvSpPr/>
          <p:nvPr/>
        </p:nvSpPr>
        <p:spPr>
          <a:xfrm>
            <a:off x="692944" y="1833711"/>
            <a:ext cx="21931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2944" y="1908721"/>
            <a:ext cx="2193131" cy="318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tertiary students enrolled (2020, all sectors — UGC Annual Report)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3178969" y="1107281"/>
            <a:ext cx="2550319" cy="1425178"/>
          </a:xfrm>
          <a:prstGeom prst="roundRect">
            <a:avLst>
              <a:gd name="adj" fmla="val 66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3178969" y="1121569"/>
            <a:ext cx="2550319" cy="0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725716" y="1107281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78969" y="2528888"/>
            <a:ext cx="255031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82541" y="1107281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357563" y="1472952"/>
            <a:ext cx="2193131" cy="277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025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344,528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3357563" y="1833711"/>
            <a:ext cx="21931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57563" y="1908721"/>
            <a:ext cx="2193131" cy="318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university graduates per year (2021 — the only verified national graduate figure)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14350" y="2646759"/>
            <a:ext cx="2550319" cy="1425178"/>
          </a:xfrm>
          <a:prstGeom prst="roundRect">
            <a:avLst>
              <a:gd name="adj" fmla="val 66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514350" y="2661047"/>
            <a:ext cx="2550319" cy="0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061097" y="2646759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14350" y="4068366"/>
            <a:ext cx="255031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17922" y="2646759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92944" y="3012430"/>
            <a:ext cx="2193131" cy="277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025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173</a:t>
            </a:r>
            <a:endParaRPr lang="en-US" sz="2025" dirty="0"/>
          </a:p>
        </p:txBody>
      </p:sp>
      <p:sp>
        <p:nvSpPr>
          <p:cNvPr id="27" name="Shape 25"/>
          <p:cNvSpPr/>
          <p:nvPr/>
        </p:nvSpPr>
        <p:spPr>
          <a:xfrm>
            <a:off x="692944" y="3373189"/>
            <a:ext cx="21931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92944" y="3448199"/>
            <a:ext cx="2193131" cy="318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universities (63 public · 108 private · 2 international)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3178969" y="2646759"/>
            <a:ext cx="2550319" cy="1425178"/>
          </a:xfrm>
          <a:prstGeom prst="roundRect">
            <a:avLst>
              <a:gd name="adj" fmla="val 66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Shape 28"/>
          <p:cNvSpPr/>
          <p:nvPr/>
        </p:nvSpPr>
        <p:spPr>
          <a:xfrm>
            <a:off x="3178969" y="2661047"/>
            <a:ext cx="2550319" cy="0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25716" y="2646759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178969" y="4068366"/>
            <a:ext cx="2550319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182541" y="2646759"/>
            <a:ext cx="0" cy="142517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357563" y="3012430"/>
            <a:ext cx="2193131" cy="277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025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130,178</a:t>
            </a:r>
            <a:endParaRPr lang="en-US" sz="2025" dirty="0"/>
          </a:p>
        </p:txBody>
      </p:sp>
      <p:sp>
        <p:nvSpPr>
          <p:cNvPr id="35" name="Shape 33"/>
          <p:cNvSpPr/>
          <p:nvPr/>
        </p:nvSpPr>
        <p:spPr>
          <a:xfrm>
            <a:off x="3357563" y="3373189"/>
            <a:ext cx="2193131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357563" y="3448199"/>
            <a:ext cx="2193131" cy="318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direct-university final-year students — the immediately eligible pool</a:t>
            </a:r>
            <a:endParaRPr lang="en-US" sz="800" dirty="0"/>
          </a:p>
        </p:txBody>
      </p:sp>
      <p:pic>
        <p:nvPicPr>
          <p:cNvPr id="37" name="Image 0" descr="/tmp/h2p-fit-1792149268366-f2wg6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2175" y="1107281"/>
            <a:ext cx="2657475" cy="1700213"/>
          </a:xfrm>
          <a:prstGeom prst="rect">
            <a:avLst/>
          </a:prstGeom>
        </p:spPr>
      </p:pic>
      <p:sp>
        <p:nvSpPr>
          <p:cNvPr id="38" name="Text 35"/>
          <p:cNvSpPr/>
          <p:nvPr/>
        </p:nvSpPr>
        <p:spPr>
          <a:xfrm>
            <a:off x="5972175" y="1107281"/>
            <a:ext cx="2657475" cy="1700213"/>
          </a:xfrm>
          <a:prstGeom prst="rect">
            <a:avLst/>
          </a:prstGeom>
          <a:solidFill>
            <a:srgbClr val="3C5065">
              <a:alpha val="16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6"/>
          <p:cNvSpPr/>
          <p:nvPr/>
        </p:nvSpPr>
        <p:spPr>
          <a:xfrm>
            <a:off x="5972175" y="2555677"/>
            <a:ext cx="2657475" cy="251817"/>
          </a:xfrm>
          <a:prstGeom prst="rect">
            <a:avLst/>
          </a:prstGeom>
          <a:solidFill>
            <a:srgbClr val="2A3947">
              <a:alpha val="9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7"/>
          <p:cNvSpPr/>
          <p:nvPr/>
        </p:nvSpPr>
        <p:spPr>
          <a:xfrm>
            <a:off x="6086475" y="2619970"/>
            <a:ext cx="2538603" cy="123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spc="65" kern="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Curzon Hall, University of Dhaka</a:t>
            </a:r>
            <a:endParaRPr lang="en-US" sz="800" dirty="0"/>
          </a:p>
        </p:txBody>
      </p:sp>
      <p:sp>
        <p:nvSpPr>
          <p:cNvPr id="41" name="Text 38"/>
          <p:cNvSpPr/>
          <p:nvPr/>
        </p:nvSpPr>
        <p:spPr>
          <a:xfrm>
            <a:off x="5975747" y="2925366"/>
            <a:ext cx="2650331" cy="1143000"/>
          </a:xfrm>
          <a:prstGeom prst="roundRect">
            <a:avLst>
              <a:gd name="adj" fmla="val 8333"/>
            </a:avLst>
          </a:prstGeom>
          <a:solidFill>
            <a:srgbClr val="EAECEE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6122194" y="3061990"/>
            <a:ext cx="1143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2E6BA8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ⓘ</a:t>
            </a:r>
            <a:endParaRPr lang="en-US" sz="1125" dirty="0"/>
          </a:p>
        </p:txBody>
      </p:sp>
      <p:sp>
        <p:nvSpPr>
          <p:cNvPr id="43" name="Text 40"/>
          <p:cNvSpPr/>
          <p:nvPr/>
        </p:nvSpPr>
        <p:spPr>
          <a:xfrm>
            <a:off x="6293644" y="3057525"/>
            <a:ext cx="21859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16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SCOPE NOTE</a:t>
            </a:r>
            <a:endParaRPr lang="en-US" sz="800" dirty="0"/>
          </a:p>
        </p:txBody>
      </p:sp>
      <p:sp>
        <p:nvSpPr>
          <p:cNvPr id="44" name="Text 41"/>
          <p:cNvSpPr/>
          <p:nvPr/>
        </p:nvSpPr>
        <p:spPr>
          <a:xfrm>
            <a:off x="6122194" y="3252192"/>
            <a:ext cx="2357438" cy="680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7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National University system — around </a:t>
            </a:r>
            <a:pPr algn="l" indent="0" marL="0">
              <a:lnSpc>
                <a:spcPts val="1177"/>
              </a:lnSpc>
              <a:buNone/>
            </a:pPr>
            <a:r>
              <a:rPr lang="en-US" sz="800" b="1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2,500</a:t>
            </a:r>
            <a:pPr algn="l" indent="0" marL="0">
              <a:lnSpc>
                <a:spcPts val="117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affiliated colleges and roughly </a:t>
            </a:r>
            <a:pPr algn="l" indent="0" marL="0">
              <a:lnSpc>
                <a:spcPts val="1177"/>
              </a:lnSpc>
              <a:buNone/>
            </a:pPr>
            <a:r>
              <a:rPr lang="en-US" sz="800" b="1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 million</a:t>
            </a:r>
            <a:pPr algn="l" indent="0" marL="0">
              <a:lnSpc>
                <a:spcPts val="117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students — sits outside the baseline scope; it enters only as a later, voluntary extension.</a:t>
            </a:r>
            <a:endParaRPr lang="en-US" sz="800" dirty="0"/>
          </a:p>
        </p:txBody>
      </p:sp>
      <p:sp>
        <p:nvSpPr>
          <p:cNvPr id="45" name="Text 42"/>
          <p:cNvSpPr/>
          <p:nvPr/>
        </p:nvSpPr>
        <p:spPr>
          <a:xfrm>
            <a:off x="517922" y="4218384"/>
            <a:ext cx="8108156" cy="550069"/>
          </a:xfrm>
          <a:prstGeom prst="roundRect">
            <a:avLst>
              <a:gd name="adj" fmla="val 17316"/>
            </a:avLst>
          </a:prstGeom>
          <a:solidFill>
            <a:srgbClr val="EAECEE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3"/>
          <p:cNvSpPr/>
          <p:nvPr/>
        </p:nvSpPr>
        <p:spPr>
          <a:xfrm>
            <a:off x="707231" y="4321969"/>
            <a:ext cx="772953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Every year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Bangladesh graduates hundreds of thousands of disciplined, literate, discipline-trained citizens — none of whom currently touch a government office before entering the job market.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0" y="421481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2963" y="371475"/>
            <a:ext cx="77866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800" b="1" spc="149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PROPOSAL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14350" y="585788"/>
            <a:ext cx="8629650" cy="43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6"/>
              </a:lnSpc>
              <a:buNone/>
            </a:pPr>
            <a:r>
              <a:rPr lang="en-US" sz="2138" b="1" spc="-21" kern="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One semester of service, inside the degree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514350" y="1164431"/>
            <a:ext cx="8115300" cy="853678"/>
          </a:xfrm>
          <a:prstGeom prst="roundRect">
            <a:avLst>
              <a:gd name="adj" fmla="val 11158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32209" y="1164431"/>
            <a:ext cx="0" cy="853678"/>
          </a:xfrm>
          <a:prstGeom prst="line">
            <a:avLst/>
          </a:prstGeom>
          <a:noFill/>
          <a:ln w="35719">
            <a:solidFill>
              <a:srgbClr val="2E6B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2956" y="1350169"/>
            <a:ext cx="75723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98"/>
              </a:lnSpc>
              <a:buNone/>
            </a:pPr>
            <a:r>
              <a:rPr lang="en-US" sz="126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compulsory, credit-bearing, supervised public-service semester — a graduation requirement, financed by universities within existing fee structures.</a:t>
            </a:r>
            <a:endParaRPr lang="en-US" sz="1266" dirty="0"/>
          </a:p>
        </p:txBody>
      </p:sp>
      <p:sp>
        <p:nvSpPr>
          <p:cNvPr id="8" name="Text 6"/>
          <p:cNvSpPr/>
          <p:nvPr/>
        </p:nvSpPr>
        <p:spPr>
          <a:xfrm>
            <a:off x="517922" y="2193131"/>
            <a:ext cx="2602669" cy="1284982"/>
          </a:xfrm>
          <a:prstGeom prst="roundRect">
            <a:avLst>
              <a:gd name="adj" fmla="val 741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8656" y="2375297"/>
            <a:ext cx="192703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84820" y="2353866"/>
            <a:ext cx="2075036" cy="196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In-degree, not appended</a:t>
            </a:r>
            <a:endParaRPr lang="en-US" sz="956" dirty="0"/>
          </a:p>
        </p:txBody>
      </p:sp>
      <p:sp>
        <p:nvSpPr>
          <p:cNvPr id="11" name="Text 9"/>
          <p:cNvSpPr/>
          <p:nvPr/>
        </p:nvSpPr>
        <p:spPr>
          <a:xfrm>
            <a:off x="678656" y="2607469"/>
            <a:ext cx="2281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substitutes existing internship/attachment credits; graduation-delay neutral, protecting against session jam.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3270610" y="2193131"/>
            <a:ext cx="2602669" cy="1284982"/>
          </a:xfrm>
          <a:prstGeom prst="roundRect">
            <a:avLst>
              <a:gd name="adj" fmla="val 741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431344" y="2375297"/>
            <a:ext cx="192703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637508" y="2353866"/>
            <a:ext cx="2075036" cy="196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Discipline-matched</a:t>
            </a:r>
            <a:endParaRPr lang="en-US" sz="956" dirty="0"/>
          </a:p>
        </p:txBody>
      </p:sp>
      <p:sp>
        <p:nvSpPr>
          <p:cNvPr id="15" name="Text 13"/>
          <p:cNvSpPr/>
          <p:nvPr/>
        </p:nvSpPr>
        <p:spPr>
          <a:xfrm>
            <a:off x="3431344" y="2607469"/>
            <a:ext cx="228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placements follow field of study across 14 verified host sectors.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023297" y="2193131"/>
            <a:ext cx="2602781" cy="1284982"/>
          </a:xfrm>
          <a:prstGeom prst="roundRect">
            <a:avLst>
              <a:gd name="adj" fmla="val 741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184032" y="2375297"/>
            <a:ext cx="192703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390196" y="2353866"/>
            <a:ext cx="2075148" cy="196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Supervised</a:t>
            </a:r>
            <a:endParaRPr lang="en-US" sz="956" dirty="0"/>
          </a:p>
        </p:txBody>
      </p:sp>
      <p:sp>
        <p:nvSpPr>
          <p:cNvPr id="19" name="Text 17"/>
          <p:cNvSpPr/>
          <p:nvPr/>
        </p:nvSpPr>
        <p:spPr>
          <a:xfrm>
            <a:off x="6184032" y="2607469"/>
            <a:ext cx="2281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one trained supervisor per 20 students; host-office focal point for every placement.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17922" y="3628132"/>
            <a:ext cx="2602669" cy="1140321"/>
          </a:xfrm>
          <a:prstGeom prst="roundRect">
            <a:avLst>
              <a:gd name="adj" fmla="val 835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78656" y="3810298"/>
            <a:ext cx="192703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04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84820" y="3788866"/>
            <a:ext cx="2075036" cy="196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Bounded role</a:t>
            </a:r>
            <a:endParaRPr lang="en-US" sz="956" dirty="0"/>
          </a:p>
        </p:txBody>
      </p:sp>
      <p:sp>
        <p:nvSpPr>
          <p:cNvPr id="23" name="Text 21"/>
          <p:cNvSpPr/>
          <p:nvPr/>
        </p:nvSpPr>
        <p:spPr>
          <a:xfrm>
            <a:off x="678656" y="4042470"/>
            <a:ext cx="228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students support and document; they never exercise statutory power.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3270610" y="3628132"/>
            <a:ext cx="2602669" cy="1140321"/>
          </a:xfrm>
          <a:prstGeom prst="roundRect">
            <a:avLst>
              <a:gd name="adj" fmla="val 835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431344" y="3810298"/>
            <a:ext cx="192703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05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3637508" y="3788866"/>
            <a:ext cx="2075036" cy="196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University-funded</a:t>
            </a:r>
            <a:endParaRPr lang="en-US" sz="956" dirty="0"/>
          </a:p>
        </p:txBody>
      </p:sp>
      <p:sp>
        <p:nvSpPr>
          <p:cNvPr id="27" name="Text 25"/>
          <p:cNvSpPr/>
          <p:nvPr/>
        </p:nvSpPr>
        <p:spPr>
          <a:xfrm>
            <a:off x="3431344" y="4042470"/>
            <a:ext cx="228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within existing fee structures; no new appropriation, no new fee.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6023297" y="3628132"/>
            <a:ext cx="2602781" cy="1140321"/>
          </a:xfrm>
          <a:prstGeom prst="roundRect">
            <a:avLst>
              <a:gd name="adj" fmla="val 835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6184032" y="3810298"/>
            <a:ext cx="192703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06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390196" y="3788866"/>
            <a:ext cx="2075148" cy="196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Transparent by design</a:t>
            </a:r>
            <a:endParaRPr lang="en-US" sz="956" dirty="0"/>
          </a:p>
        </p:txBody>
      </p:sp>
      <p:sp>
        <p:nvSpPr>
          <p:cNvPr id="31" name="Text 29"/>
          <p:cNvSpPr/>
          <p:nvPr/>
        </p:nvSpPr>
        <p:spPr>
          <a:xfrm>
            <a:off x="6184032" y="4042470"/>
            <a:ext cx="2281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digital attendance, task logs, and published aggregate statistics.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07194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85813" y="357188"/>
            <a:ext cx="79009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800" b="1" spc="149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STUDENTS DO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71500"/>
            <a:ext cx="8636000" cy="393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69"/>
              </a:lnSpc>
              <a:buNone/>
            </a:pPr>
            <a:r>
              <a:rPr lang="en-US" sz="1913" b="1" spc="-19" kern="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Discipline-matched assignments across 14 verified host sectors</a:t>
            </a:r>
            <a:endParaRPr lang="en-US" sz="1913" dirty="0"/>
          </a:p>
        </p:txBody>
      </p:sp>
      <p:sp>
        <p:nvSpPr>
          <p:cNvPr id="5" name="Text 3"/>
          <p:cNvSpPr/>
          <p:nvPr/>
        </p:nvSpPr>
        <p:spPr>
          <a:xfrm>
            <a:off x="460772" y="1096566"/>
            <a:ext cx="2659819" cy="1550863"/>
          </a:xfrm>
          <a:prstGeom prst="roundRect">
            <a:avLst>
              <a:gd name="adj" fmla="val 6142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219" y="1228725"/>
            <a:ext cx="24288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71819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▢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928688" y="1264444"/>
            <a:ext cx="2045457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CSE / IT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07219" y="1557338"/>
            <a:ext cx="23669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Records digitization on approved project lists · portal content · data-entry quality assurance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607219" y="2329532"/>
            <a:ext cx="236692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07219" y="2404542"/>
            <a:ext cx="2476653" cy="125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00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Digital government (ICT Division, a2i)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242035" y="1096566"/>
            <a:ext cx="2659819" cy="1550863"/>
          </a:xfrm>
          <a:prstGeom prst="roundRect">
            <a:avLst>
              <a:gd name="adj" fmla="val 6142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388482" y="1228725"/>
            <a:ext cx="24288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71819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⚖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3709950" y="1264444"/>
            <a:ext cx="2045457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Law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388482" y="1557338"/>
            <a:ext cx="23669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Legal-aid clinic reception and form assistance · RTI awareness sessions · supervised research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3388482" y="2329532"/>
            <a:ext cx="236692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8482" y="2404542"/>
            <a:ext cx="2476653" cy="125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00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Public information &amp; justice-adjacent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023297" y="1096566"/>
            <a:ext cx="2659931" cy="1550863"/>
          </a:xfrm>
          <a:prstGeom prst="roundRect">
            <a:avLst>
              <a:gd name="adj" fmla="val 6142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169744" y="1228725"/>
            <a:ext cx="24288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71819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✦</a:t>
            </a:r>
            <a:endParaRPr lang="en-US" sz="1125" dirty="0"/>
          </a:p>
        </p:txBody>
      </p:sp>
      <p:sp>
        <p:nvSpPr>
          <p:cNvPr id="19" name="Text 17"/>
          <p:cNvSpPr/>
          <p:nvPr/>
        </p:nvSpPr>
        <p:spPr>
          <a:xfrm>
            <a:off x="6491213" y="1264444"/>
            <a:ext cx="2045568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Statistics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169744" y="1557338"/>
            <a:ext cx="236703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BBS-authorized survey enumeration · aggregate data-quality checks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169744" y="2329532"/>
            <a:ext cx="2367037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69744" y="2404542"/>
            <a:ext cx="2476765" cy="125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00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Research, statistics &amp; data quality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60772" y="2768873"/>
            <a:ext cx="2659819" cy="1550975"/>
          </a:xfrm>
          <a:prstGeom prst="roundRect">
            <a:avLst>
              <a:gd name="adj" fmla="val 6141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07219" y="2901032"/>
            <a:ext cx="24288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71819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✚</a:t>
            </a:r>
            <a:endParaRPr lang="en-US" sz="1125" dirty="0"/>
          </a:p>
        </p:txBody>
      </p:sp>
      <p:sp>
        <p:nvSpPr>
          <p:cNvPr id="25" name="Text 23"/>
          <p:cNvSpPr/>
          <p:nvPr/>
        </p:nvSpPr>
        <p:spPr>
          <a:xfrm>
            <a:off x="928688" y="2936751"/>
            <a:ext cx="2045457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Medicine &amp; Public Health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07219" y="3229645"/>
            <a:ext cx="23669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Immunization campaign recording · clinic queue management · health-education sessions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607219" y="4001951"/>
            <a:ext cx="236692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07219" y="4076960"/>
            <a:ext cx="2476653" cy="125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00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Healthcare (418 upazila health complexes)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3242035" y="2768873"/>
            <a:ext cx="2659819" cy="1550975"/>
          </a:xfrm>
          <a:prstGeom prst="roundRect">
            <a:avLst>
              <a:gd name="adj" fmla="val 6141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3388482" y="2901032"/>
            <a:ext cx="24288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71819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🏛</a:t>
            </a:r>
            <a:endParaRPr lang="en-US" sz="1125" dirty="0"/>
          </a:p>
        </p:txBody>
      </p:sp>
      <p:sp>
        <p:nvSpPr>
          <p:cNvPr id="31" name="Text 29"/>
          <p:cNvSpPr/>
          <p:nvPr/>
        </p:nvSpPr>
        <p:spPr>
          <a:xfrm>
            <a:off x="3709950" y="2936751"/>
            <a:ext cx="2045457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Business &amp; Accounting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388482" y="3229645"/>
            <a:ext cx="23669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Bid document organization (never evaluation) · asset-register digitization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3388482" y="4001951"/>
            <a:ext cx="236692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388482" y="4076960"/>
            <a:ext cx="2476653" cy="125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00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Procurement documentation cells (CPTU SOP)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6023297" y="2768873"/>
            <a:ext cx="2659931" cy="1550975"/>
          </a:xfrm>
          <a:prstGeom prst="roundRect">
            <a:avLst>
              <a:gd name="adj" fmla="val 6141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6169744" y="2901032"/>
            <a:ext cx="24288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71819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▿</a:t>
            </a:r>
            <a:endParaRPr lang="en-US" sz="1125" dirty="0"/>
          </a:p>
        </p:txBody>
      </p:sp>
      <p:sp>
        <p:nvSpPr>
          <p:cNvPr id="37" name="Text 35"/>
          <p:cNvSpPr/>
          <p:nvPr/>
        </p:nvSpPr>
        <p:spPr>
          <a:xfrm>
            <a:off x="6491213" y="2936751"/>
            <a:ext cx="2045568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Education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169744" y="3229645"/>
            <a:ext cx="236703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After-school tutoring · attendance register digitization · library organization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6169744" y="4001951"/>
            <a:ext cx="2367037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169744" y="4076960"/>
            <a:ext cx="2476765" cy="125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00" b="1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Education (65,567 primary schools)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457200" y="4437720"/>
            <a:ext cx="8229600" cy="348593"/>
          </a:xfrm>
          <a:prstGeom prst="roundRect">
            <a:avLst>
              <a:gd name="adj" fmla="val 27324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642938" y="4537732"/>
            <a:ext cx="7858125" cy="148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731" b="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Host network already verified: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495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upazila complexes · 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4,554+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union parishads · 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330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pourashavas · 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2,260–2,500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NU colleges · 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27</a:t>
            </a:r>
            <a:pPr algn="l" indent="0" marL="0">
              <a:lnSpc>
                <a:spcPts val="1170"/>
              </a:lnSpc>
              <a:buNone/>
            </a:pPr>
            <a:r>
              <a:rPr lang="en-US" sz="73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discipline clusters mapped in the research database</a:t>
            </a:r>
            <a:endParaRPr lang="en-US" sz="7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38448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85813" y="385763"/>
            <a:ext cx="79009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169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STUDENTS NEVER DO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91145"/>
            <a:ext cx="8636000" cy="328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Hard role limits — </a:t>
            </a:r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guardrails are the design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457200" y="1211759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1211759"/>
            <a:ext cx="40719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266"/>
              </a:lnSpc>
              <a:buNone/>
            </a:pPr>
            <a:r>
              <a:rPr lang="en-US" sz="844" b="1" spc="118" kern="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</a:t>
            </a:r>
            <a:endParaRPr lang="en-US" sz="844" dirty="0"/>
          </a:p>
        </p:txBody>
      </p:sp>
      <p:sp>
        <p:nvSpPr>
          <p:cNvPr id="7" name="Text 5"/>
          <p:cNvSpPr/>
          <p:nvPr/>
        </p:nvSpPr>
        <p:spPr>
          <a:xfrm>
            <a:off x="928688" y="1219237"/>
            <a:ext cx="4494013" cy="150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984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statutory or inspection powers</a:t>
            </a:r>
            <a:endParaRPr lang="en-US" sz="984" dirty="0"/>
          </a:p>
        </p:txBody>
      </p:sp>
      <p:sp>
        <p:nvSpPr>
          <p:cNvPr id="8" name="Text 6"/>
          <p:cNvSpPr/>
          <p:nvPr/>
        </p:nvSpPr>
        <p:spPr>
          <a:xfrm>
            <a:off x="928688" y="1396938"/>
            <a:ext cx="4161123" cy="162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Students hold no ACC powers, no enforcement role, no authority over any citizen or officer.</a:t>
            </a:r>
            <a:endParaRPr lang="en-US" sz="816" dirty="0"/>
          </a:p>
        </p:txBody>
      </p:sp>
      <p:sp>
        <p:nvSpPr>
          <p:cNvPr id="9" name="Shape 7"/>
          <p:cNvSpPr/>
          <p:nvPr/>
        </p:nvSpPr>
        <p:spPr>
          <a:xfrm>
            <a:off x="457200" y="1717737"/>
            <a:ext cx="517207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880815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7200" y="1880815"/>
            <a:ext cx="40719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266"/>
              </a:lnSpc>
              <a:buNone/>
            </a:pPr>
            <a:r>
              <a:rPr lang="en-US" sz="844" b="1" spc="118" kern="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</a:t>
            </a:r>
            <a:endParaRPr lang="en-US" sz="844" dirty="0"/>
          </a:p>
        </p:txBody>
      </p:sp>
      <p:sp>
        <p:nvSpPr>
          <p:cNvPr id="12" name="Text 10"/>
          <p:cNvSpPr/>
          <p:nvPr/>
        </p:nvSpPr>
        <p:spPr>
          <a:xfrm>
            <a:off x="928688" y="1888294"/>
            <a:ext cx="4033870" cy="150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984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confidential or personal records</a:t>
            </a:r>
            <a:endParaRPr lang="en-US" sz="984" dirty="0"/>
          </a:p>
        </p:txBody>
      </p:sp>
      <p:sp>
        <p:nvSpPr>
          <p:cNvPr id="13" name="Text 11"/>
          <p:cNvSpPr/>
          <p:nvPr/>
        </p:nvSpPr>
        <p:spPr>
          <a:xfrm>
            <a:off x="928688" y="2065995"/>
            <a:ext cx="3735065" cy="162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Aggregate and de-identified tasks only, under a data-access MOU per placement.</a:t>
            </a:r>
            <a:endParaRPr lang="en-US" sz="816" dirty="0"/>
          </a:p>
        </p:txBody>
      </p:sp>
      <p:sp>
        <p:nvSpPr>
          <p:cNvPr id="14" name="Shape 12"/>
          <p:cNvSpPr/>
          <p:nvPr/>
        </p:nvSpPr>
        <p:spPr>
          <a:xfrm>
            <a:off x="457200" y="2386794"/>
            <a:ext cx="517207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549872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7200" y="2549872"/>
            <a:ext cx="40719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266"/>
              </a:lnSpc>
              <a:buNone/>
            </a:pPr>
            <a:r>
              <a:rPr lang="en-US" sz="844" b="1" spc="118" kern="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</a:t>
            </a:r>
            <a:endParaRPr lang="en-US" sz="844" dirty="0"/>
          </a:p>
        </p:txBody>
      </p:sp>
      <p:sp>
        <p:nvSpPr>
          <p:cNvPr id="17" name="Text 15"/>
          <p:cNvSpPr/>
          <p:nvPr/>
        </p:nvSpPr>
        <p:spPr>
          <a:xfrm>
            <a:off x="928688" y="2557351"/>
            <a:ext cx="4170454" cy="150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984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procurement evaluation</a:t>
            </a:r>
            <a:endParaRPr lang="en-US" sz="984" dirty="0"/>
          </a:p>
        </p:txBody>
      </p:sp>
      <p:sp>
        <p:nvSpPr>
          <p:cNvPr id="18" name="Text 16"/>
          <p:cNvSpPr/>
          <p:nvPr/>
        </p:nvSpPr>
        <p:spPr>
          <a:xfrm>
            <a:off x="928688" y="2735052"/>
            <a:ext cx="3861532" cy="162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Documentation organization only; bid security and evaluation materials are off-limits.</a:t>
            </a:r>
            <a:endParaRPr lang="en-US" sz="816" dirty="0"/>
          </a:p>
        </p:txBody>
      </p:sp>
      <p:sp>
        <p:nvSpPr>
          <p:cNvPr id="19" name="Shape 17"/>
          <p:cNvSpPr/>
          <p:nvPr/>
        </p:nvSpPr>
        <p:spPr>
          <a:xfrm>
            <a:off x="457200" y="3055851"/>
            <a:ext cx="517207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218929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7200" y="3218929"/>
            <a:ext cx="40719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266"/>
              </a:lnSpc>
              <a:buNone/>
            </a:pPr>
            <a:r>
              <a:rPr lang="en-US" sz="844" b="1" spc="118" kern="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</a:t>
            </a:r>
            <a:endParaRPr lang="en-US" sz="844" dirty="0"/>
          </a:p>
        </p:txBody>
      </p:sp>
      <p:sp>
        <p:nvSpPr>
          <p:cNvPr id="22" name="Text 20"/>
          <p:cNvSpPr/>
          <p:nvPr/>
        </p:nvSpPr>
        <p:spPr>
          <a:xfrm>
            <a:off x="928688" y="3226408"/>
            <a:ext cx="4147315" cy="1502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984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confrontation of staff</a:t>
            </a:r>
            <a:endParaRPr lang="en-US" sz="984" dirty="0"/>
          </a:p>
        </p:txBody>
      </p:sp>
      <p:sp>
        <p:nvSpPr>
          <p:cNvPr id="23" name="Text 21"/>
          <p:cNvSpPr/>
          <p:nvPr/>
        </p:nvSpPr>
        <p:spPr>
          <a:xfrm>
            <a:off x="928688" y="3404108"/>
            <a:ext cx="3949824" cy="162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Findings flow through supervisors and the program M&amp;E unit, never public accusation.</a:t>
            </a:r>
            <a:endParaRPr lang="en-US" sz="816" dirty="0"/>
          </a:p>
        </p:txBody>
      </p:sp>
      <p:sp>
        <p:nvSpPr>
          <p:cNvPr id="24" name="Shape 22"/>
          <p:cNvSpPr/>
          <p:nvPr/>
        </p:nvSpPr>
        <p:spPr>
          <a:xfrm>
            <a:off x="457200" y="3724908"/>
            <a:ext cx="517207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887986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57200" y="3887986"/>
            <a:ext cx="40719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266"/>
              </a:lnSpc>
              <a:buNone/>
            </a:pPr>
            <a:r>
              <a:rPr lang="en-US" sz="844" b="1" spc="118" kern="0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</a:t>
            </a:r>
            <a:endParaRPr lang="en-US" sz="844" dirty="0"/>
          </a:p>
        </p:txBody>
      </p:sp>
      <p:sp>
        <p:nvSpPr>
          <p:cNvPr id="27" name="Text 25"/>
          <p:cNvSpPr/>
          <p:nvPr/>
        </p:nvSpPr>
        <p:spPr>
          <a:xfrm>
            <a:off x="928688" y="3895465"/>
            <a:ext cx="4113675" cy="150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984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replacement of government employees</a:t>
            </a:r>
            <a:endParaRPr lang="en-US" sz="984" dirty="0"/>
          </a:p>
        </p:txBody>
      </p:sp>
      <p:sp>
        <p:nvSpPr>
          <p:cNvPr id="28" name="Text 26"/>
          <p:cNvSpPr/>
          <p:nvPr/>
        </p:nvSpPr>
        <p:spPr>
          <a:xfrm>
            <a:off x="928688" y="4073165"/>
            <a:ext cx="3808958" cy="162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Support role only; the </a:t>
            </a:r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521,922</a:t>
            </a:r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vacant posts are unfilled jobs, not hosting capacity.</a:t>
            </a:r>
            <a:endParaRPr lang="en-US" sz="816" dirty="0"/>
          </a:p>
        </p:txBody>
      </p:sp>
      <p:sp>
        <p:nvSpPr>
          <p:cNvPr id="29" name="Text 27"/>
          <p:cNvSpPr/>
          <p:nvPr/>
        </p:nvSpPr>
        <p:spPr>
          <a:xfrm>
            <a:off x="5843588" y="1052252"/>
            <a:ext cx="2843213" cy="3338364"/>
          </a:xfrm>
          <a:prstGeom prst="roundRect">
            <a:avLst>
              <a:gd name="adj" fmla="val 3350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029325" y="1237990"/>
            <a:ext cx="142875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06" dirty="0">
                <a:solidFill>
                  <a:srgbClr val="F4F7F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⛨</a:t>
            </a:r>
            <a:endParaRPr lang="en-US" sz="1406" dirty="0"/>
          </a:p>
        </p:txBody>
      </p:sp>
      <p:sp>
        <p:nvSpPr>
          <p:cNvPr id="31" name="Text 29"/>
          <p:cNvSpPr/>
          <p:nvPr/>
        </p:nvSpPr>
        <p:spPr>
          <a:xfrm>
            <a:off x="6250781" y="1223702"/>
            <a:ext cx="2250281" cy="340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46"/>
              </a:lnSpc>
              <a:buNone/>
            </a:pPr>
            <a:r>
              <a:rPr lang="en-US" sz="800" b="1" spc="101" kern="0" dirty="0">
                <a:solidFill>
                  <a:srgbClr val="F4F7FA">
                    <a:alpha val="92000"/>
                  </a:srgbClr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IF A STUDENT INCIDENTALLY OBSERVES MISCONDUCT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6029325" y="2219362"/>
            <a:ext cx="342900" cy="181473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F4F7FA">
                    <a:alpha val="90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6336506" y="2219362"/>
            <a:ext cx="2164556" cy="162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Confidential referral form</a:t>
            </a:r>
            <a:endParaRPr lang="en-US" sz="816" dirty="0"/>
          </a:p>
        </p:txBody>
      </p:sp>
      <p:sp>
        <p:nvSpPr>
          <p:cNvPr id="34" name="Shape 32"/>
          <p:cNvSpPr/>
          <p:nvPr/>
        </p:nvSpPr>
        <p:spPr>
          <a:xfrm>
            <a:off x="6029325" y="2455106"/>
            <a:ext cx="2471738" cy="0"/>
          </a:xfrm>
          <a:prstGeom prst="line">
            <a:avLst/>
          </a:prstGeom>
          <a:noFill/>
          <a:ln w="7144">
            <a:solidFill>
              <a:srgbClr val="F4F7F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029325" y="2537259"/>
            <a:ext cx="342900" cy="153591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F4F7FA">
                    <a:alpha val="90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6336506" y="2537259"/>
            <a:ext cx="2164556" cy="153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Program protection officer</a:t>
            </a:r>
            <a:endParaRPr lang="en-US" sz="816" dirty="0"/>
          </a:p>
        </p:txBody>
      </p:sp>
      <p:sp>
        <p:nvSpPr>
          <p:cNvPr id="37" name="Shape 35"/>
          <p:cNvSpPr/>
          <p:nvPr/>
        </p:nvSpPr>
        <p:spPr>
          <a:xfrm>
            <a:off x="6029325" y="2773003"/>
            <a:ext cx="2471738" cy="0"/>
          </a:xfrm>
          <a:prstGeom prst="line">
            <a:avLst/>
          </a:prstGeom>
          <a:noFill/>
          <a:ln w="7144">
            <a:solidFill>
              <a:srgbClr val="F4F7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029325" y="2855156"/>
            <a:ext cx="342900" cy="181473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F4F7FA">
                    <a:alpha val="90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03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336506" y="2855156"/>
            <a:ext cx="2164556" cy="450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Department head, </a:t>
            </a:r>
            <a:pPr algn="l" indent="0" marL="0">
              <a:lnSpc>
                <a:spcPts val="1183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ACC public complaint channel</a:t>
            </a:r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, or </a:t>
            </a:r>
            <a:pPr algn="l" indent="0" marL="0">
              <a:lnSpc>
                <a:spcPts val="1183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PIDA 2011</a:t>
            </a:r>
            <a:pPr algn="l" indent="0" marL="0">
              <a:lnSpc>
                <a:spcPts val="118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whistleblower protection</a:t>
            </a:r>
            <a:endParaRPr lang="en-US" sz="816" dirty="0"/>
          </a:p>
        </p:txBody>
      </p:sp>
      <p:sp>
        <p:nvSpPr>
          <p:cNvPr id="40" name="Shape 38"/>
          <p:cNvSpPr/>
          <p:nvPr/>
        </p:nvSpPr>
        <p:spPr>
          <a:xfrm>
            <a:off x="6029325" y="3996370"/>
            <a:ext cx="2471738" cy="0"/>
          </a:xfrm>
          <a:prstGeom prst="line">
            <a:avLst/>
          </a:prstGeom>
          <a:noFill/>
          <a:ln w="7144">
            <a:solidFill>
              <a:srgbClr val="F4F7F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029325" y="4092811"/>
            <a:ext cx="2581465" cy="154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1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Students are never tasked to find misconduct.</a:t>
            </a:r>
            <a:endParaRPr lang="en-US" sz="872" dirty="0"/>
          </a:p>
        </p:txBody>
      </p:sp>
      <p:sp>
        <p:nvSpPr>
          <p:cNvPr id="42" name="Shape 40"/>
          <p:cNvSpPr/>
          <p:nvPr/>
        </p:nvSpPr>
        <p:spPr>
          <a:xfrm>
            <a:off x="457200" y="4537063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57200" y="4640647"/>
            <a:ext cx="8229600" cy="1599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i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integrity contribution comes from </a:t>
            </a:r>
            <a:pPr algn="l" indent="0" marL="0">
              <a:lnSpc>
                <a:spcPts val="1260"/>
              </a:lnSpc>
              <a:buNone/>
            </a:pPr>
            <a:r>
              <a:rPr lang="en-US" sz="900" b="1" i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structured presence and documentation</a:t>
            </a:r>
            <a:pPr algn="l" indent="0" marL="0">
              <a:lnSpc>
                <a:spcPts val="1260"/>
              </a:lnSpc>
              <a:buNone/>
            </a:pPr>
            <a:r>
              <a:rPr lang="en-US" sz="900" i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— not from investigative powers.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38448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85813" y="385763"/>
            <a:ext cx="79009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169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PARTICIPATION SCENARIOS &amp; POOL GAP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91145"/>
            <a:ext cx="8636000" cy="328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participation math — </a:t>
            </a:r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and the 300,000 problem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460772" y="1055824"/>
            <a:ext cx="3364706" cy="948444"/>
          </a:xfrm>
          <a:prstGeom prst="roundRect">
            <a:avLst>
              <a:gd name="adj" fmla="val 1004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5794" y="1235869"/>
            <a:ext cx="1545752" cy="262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913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100,000</a:t>
            </a:r>
            <a:endParaRPr lang="en-US" sz="1913" dirty="0"/>
          </a:p>
        </p:txBody>
      </p:sp>
      <p:sp>
        <p:nvSpPr>
          <p:cNvPr id="7" name="Text 5"/>
          <p:cNvSpPr/>
          <p:nvPr/>
        </p:nvSpPr>
        <p:spPr>
          <a:xfrm>
            <a:off x="1730908" y="1350169"/>
            <a:ext cx="191954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98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 YEAR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35794" y="1534120"/>
            <a:ext cx="3014663" cy="318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8.5%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of the national final-year cohort — entry scale, baseline-feasible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60772" y="2125712"/>
            <a:ext cx="3364706" cy="948444"/>
          </a:xfrm>
          <a:prstGeom prst="roundRect">
            <a:avLst>
              <a:gd name="adj" fmla="val 1004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35794" y="2378311"/>
            <a:ext cx="1545752" cy="262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913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200,000</a:t>
            </a:r>
            <a:endParaRPr lang="en-US" sz="1913" dirty="0"/>
          </a:p>
        </p:txBody>
      </p:sp>
      <p:sp>
        <p:nvSpPr>
          <p:cNvPr id="11" name="Text 9"/>
          <p:cNvSpPr/>
          <p:nvPr/>
        </p:nvSpPr>
        <p:spPr>
          <a:xfrm>
            <a:off x="1730908" y="2492611"/>
            <a:ext cx="191954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98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 YEAR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35794" y="2676562"/>
            <a:ext cx="3014663" cy="159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Requires National University college participation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60772" y="3195600"/>
            <a:ext cx="3364706" cy="948444"/>
          </a:xfrm>
          <a:prstGeom prst="roundRect">
            <a:avLst>
              <a:gd name="adj" fmla="val 1004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5794" y="3448199"/>
            <a:ext cx="1545752" cy="262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913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300,000</a:t>
            </a:r>
            <a:endParaRPr lang="en-US" sz="1913" dirty="0"/>
          </a:p>
        </p:txBody>
      </p:sp>
      <p:sp>
        <p:nvSpPr>
          <p:cNvPr id="15" name="Text 13"/>
          <p:cNvSpPr/>
          <p:nvPr/>
        </p:nvSpPr>
        <p:spPr>
          <a:xfrm>
            <a:off x="1730908" y="3562499"/>
            <a:ext cx="191954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98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 YEAR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35794" y="3746450"/>
            <a:ext cx="3014663" cy="159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25.6%</a:t>
            </a:r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of the national final-year cohort, </a:t>
            </a:r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6.4%</a:t>
            </a:r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of total enrollment</a:t>
            </a:r>
            <a:endParaRPr lang="en-US" sz="788" dirty="0"/>
          </a:p>
        </p:txBody>
      </p:sp>
      <p:sp>
        <p:nvSpPr>
          <p:cNvPr id="17" name="Text 15"/>
          <p:cNvSpPr/>
          <p:nvPr/>
        </p:nvSpPr>
        <p:spPr>
          <a:xfrm>
            <a:off x="4029075" y="1052252"/>
            <a:ext cx="4657725" cy="3095476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4029075" y="1055824"/>
            <a:ext cx="465772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83228" y="1052252"/>
            <a:ext cx="0" cy="3095476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9075" y="4144156"/>
            <a:ext cx="4657725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046934" y="1052252"/>
            <a:ext cx="0" cy="3095476"/>
          </a:xfrm>
          <a:prstGeom prst="line">
            <a:avLst/>
          </a:prstGeom>
          <a:noFill/>
          <a:ln w="35719">
            <a:solidFill>
              <a:srgbClr val="2E6BA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41959" y="1219487"/>
            <a:ext cx="920718" cy="212027"/>
          </a:xfrm>
          <a:prstGeom prst="roundRect">
            <a:avLst>
              <a:gd name="adj" fmla="val 4487860"/>
            </a:avLst>
          </a:prstGeom>
          <a:solidFill>
            <a:srgbClr val="2E6BA8"/>
          </a:solidFill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264819" y="1230846"/>
            <a:ext cx="874998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928"/>
              </a:lnSpc>
              <a:buNone/>
            </a:pPr>
            <a:r>
              <a:rPr lang="en-US" sz="800" b="1" spc="111" kern="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KEY FINDING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264819" y="1534455"/>
            <a:ext cx="4214813" cy="181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300,000 exceeds the direct-university final-year pool by</a:t>
            </a:r>
            <a:endParaRPr lang="en-US" sz="1013" dirty="0"/>
          </a:p>
        </p:txBody>
      </p:sp>
      <p:sp>
        <p:nvSpPr>
          <p:cNvPr id="25" name="Text 23"/>
          <p:cNvSpPr/>
          <p:nvPr/>
        </p:nvSpPr>
        <p:spPr>
          <a:xfrm>
            <a:off x="4264819" y="1742963"/>
            <a:ext cx="4214813" cy="518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169,822</a:t>
            </a:r>
            <a:endParaRPr lang="en-US" sz="3600" dirty="0"/>
          </a:p>
        </p:txBody>
      </p:sp>
      <p:sp>
        <p:nvSpPr>
          <p:cNvPr id="26" name="Shape 24"/>
          <p:cNvSpPr/>
          <p:nvPr/>
        </p:nvSpPr>
        <p:spPr>
          <a:xfrm>
            <a:off x="4264819" y="2340806"/>
            <a:ext cx="4214813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64819" y="2430103"/>
            <a:ext cx="421481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Direct pool = 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130,178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(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52,651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public direct + 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77,527</a:t>
            </a:r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private, derived from verified enrollment bases).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264819" y="3576228"/>
            <a:ext cx="4214813" cy="407194"/>
          </a:xfrm>
          <a:prstGeom prst="rect">
            <a:avLst/>
          </a:prstGeom>
          <a:noFill/>
          <a:ln/>
        </p:spPr>
        <p:txBody>
          <a:bodyPr wrap="square" lIns="0" tIns="85725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Any 300,000 program structurally requires National University affiliated-college participation — which the university-funded baseline cannot carry.</a:t>
            </a:r>
            <a:endParaRPr lang="en-US" sz="844" dirty="0"/>
          </a:p>
        </p:txBody>
      </p:sp>
      <p:sp>
        <p:nvSpPr>
          <p:cNvPr id="29" name="Text 27"/>
          <p:cNvSpPr/>
          <p:nvPr/>
        </p:nvSpPr>
        <p:spPr>
          <a:xfrm>
            <a:off x="457200" y="4262028"/>
            <a:ext cx="8229600" cy="357188"/>
          </a:xfrm>
          <a:prstGeom prst="roundRect">
            <a:avLst>
              <a:gd name="adj" fmla="val 26667"/>
            </a:avLst>
          </a:prstGeom>
          <a:solidFill>
            <a:srgbClr val="EAECE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Shape 28"/>
          <p:cNvSpPr/>
          <p:nvPr/>
        </p:nvSpPr>
        <p:spPr>
          <a:xfrm>
            <a:off x="457200" y="4265600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683228" y="4262028"/>
            <a:ext cx="0" cy="35718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200" y="4615644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1488" y="4262028"/>
            <a:ext cx="0" cy="357188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28650" y="4379007"/>
            <a:ext cx="1401485" cy="140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16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RECOMMENDATION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761492" y="4362041"/>
            <a:ext cx="6775289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Phase to the </a:t>
            </a:r>
            <a:pPr algn="l" indent="0" marL="0">
              <a:lnSpc>
                <a:spcPts val="1181"/>
              </a:lnSpc>
              <a:buNone/>
            </a:pPr>
            <a:r>
              <a:rPr lang="en-US" sz="844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~130,000/year</a:t>
            </a:r>
            <a:pPr algn="l" indent="0" marL="0">
              <a:lnSpc>
                <a:spcPts val="1181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ceiling under the baseline; NU colleges enter later, voluntarily, under a separate financed model.</a:t>
            </a:r>
            <a:endParaRPr lang="en-US" sz="844" dirty="0"/>
          </a:p>
        </p:txBody>
      </p:sp>
      <p:sp>
        <p:nvSpPr>
          <p:cNvPr id="36" name="Text 34"/>
          <p:cNvSpPr/>
          <p:nvPr/>
        </p:nvSpPr>
        <p:spPr>
          <a:xfrm>
            <a:off x="457200" y="4690653"/>
            <a:ext cx="8229600" cy="153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866"/>
              </a:lnSpc>
              <a:buNone/>
            </a:pPr>
            <a:r>
              <a:rPr lang="en-US" sz="619" b="1" spc="87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DATA INTEGRITY</a:t>
            </a:r>
            <a:pPr algn="l" indent="0" marL="0">
              <a:lnSpc>
                <a:spcPts val="866"/>
              </a:lnSpc>
              <a:buNone/>
            </a:pPr>
            <a:r>
              <a:rPr lang="en-US" sz="619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· Mixed data vintage (2015 public-direct / 2021 private enrollment bases); treated as an order-of-magnitude estimate — refinable through the registered RTI pathway.</a:t>
            </a:r>
            <a:endParaRPr lang="en-US" sz="6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38448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85813" y="385763"/>
            <a:ext cx="79009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169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FINANCING THE BASELINE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91145"/>
            <a:ext cx="8636000" cy="328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Universities pay — </a:t>
            </a:r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within the fees students already pay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457200" y="1057610"/>
            <a:ext cx="1210975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16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FUNDING RULES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414239" y="1012961"/>
            <a:ext cx="1675209" cy="212527"/>
          </a:xfrm>
          <a:prstGeom prst="roundRect">
            <a:avLst>
              <a:gd name="adj" fmla="val 4477302"/>
            </a:avLst>
          </a:prstGeom>
          <a:noFill/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410667" y="1009390"/>
            <a:ext cx="1725216" cy="269931"/>
          </a:xfrm>
          <a:prstGeom prst="rect">
            <a:avLst/>
          </a:prstGeom>
          <a:noFill/>
          <a:ln/>
        </p:spPr>
        <p:txBody>
          <a:bodyPr wrap="none" lIns="107156" tIns="35719" rIns="107156" bIns="35719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703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new government appropriation</a:t>
            </a:r>
            <a:endParaRPr lang="en-US" sz="703" dirty="0"/>
          </a:p>
        </p:txBody>
      </p:sp>
      <p:sp>
        <p:nvSpPr>
          <p:cNvPr id="8" name="Text 6"/>
          <p:cNvSpPr/>
          <p:nvPr/>
        </p:nvSpPr>
        <p:spPr>
          <a:xfrm>
            <a:off x="3182317" y="1012961"/>
            <a:ext cx="1571067" cy="212527"/>
          </a:xfrm>
          <a:prstGeom prst="roundRect">
            <a:avLst>
              <a:gd name="adj" fmla="val 4477302"/>
            </a:avLst>
          </a:prstGeom>
          <a:noFill/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178746" y="1009390"/>
            <a:ext cx="1621073" cy="269931"/>
          </a:xfrm>
          <a:prstGeom prst="rect">
            <a:avLst/>
          </a:prstGeom>
          <a:noFill/>
          <a:ln/>
        </p:spPr>
        <p:txBody>
          <a:bodyPr wrap="none" lIns="107156" tIns="35719" rIns="107156" bIns="35719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new compulsory student fee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846253" y="1012961"/>
            <a:ext cx="1988083" cy="212527"/>
          </a:xfrm>
          <a:prstGeom prst="roundRect">
            <a:avLst>
              <a:gd name="adj" fmla="val 4477302"/>
            </a:avLst>
          </a:prstGeom>
          <a:noFill/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42681" y="1009390"/>
            <a:ext cx="3844119" cy="269931"/>
          </a:xfrm>
          <a:prstGeom prst="rect">
            <a:avLst/>
          </a:prstGeom>
          <a:noFill/>
          <a:ln/>
        </p:spPr>
        <p:txBody>
          <a:bodyPr wrap="none" lIns="107156" tIns="35719" rIns="107156" bIns="35719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Students pay exactly what they pay today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60772" y="1346932"/>
            <a:ext cx="5222081" cy="3450096"/>
          </a:xfrm>
          <a:prstGeom prst="roundRect">
            <a:avLst>
              <a:gd name="adj" fmla="val 2761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64344" y="1600535"/>
            <a:ext cx="5214938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8644" y="1414797"/>
            <a:ext cx="429506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99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COST STACK · BDT PER PARTICIPANT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887999" y="1414797"/>
            <a:ext cx="676982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619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low / medium / high</a:t>
            </a:r>
            <a:endParaRPr lang="en-US" sz="619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4344" y="1604107"/>
          <a:ext cx="5214938" cy="914400"/>
        </p:xfrm>
        <a:graphic>
          <a:graphicData uri="http://schemas.openxmlformats.org/drawingml/2006/table">
            <a:tbl>
              <a:tblPr/>
              <a:tblGrid>
                <a:gridCol w="2938983"/>
                <a:gridCol w="689260"/>
                <a:gridCol w="812155"/>
                <a:gridCol w="774539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COST LINE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64294" marR="114300" marT="114300" marB="64294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LOW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64294" marR="100013" marT="100013" marB="64294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MEDIUM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64294" marR="100013" marT="100013" marB="64294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HIGH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64294" marR="100013" marT="100013" marB="64294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University coordination &amp; administration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1,000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1,500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2,000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Orientation &amp; role training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2,000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3,500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5,000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Accident &amp; medical insurance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Placement platform (amortized)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1,667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2,500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3,333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Records &amp; certification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200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350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M&amp;E + independent audit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500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800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Accessibility accommodations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200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Need-based support fund (30% of participants)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42863" marR="114300" marT="114300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1,800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3,000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3,600</a:t>
                      </a:r>
                      <a:endParaRPr lang="en-US" sz="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42863" marR="100013" marT="100013" marB="42863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TOTAL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71438" marR="114300" marT="114300" marB="71438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44" dirty="0">
                          <a:solidFill>
                            <a:srgbClr val="F4F7F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7,567</a:t>
                      </a:r>
                      <a:endParaRPr lang="en-US" sz="844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1438" marR="100013" marT="100013" marB="71438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44" dirty="0">
                          <a:solidFill>
                            <a:srgbClr val="F4F7F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12,050</a:t>
                      </a:r>
                      <a:endParaRPr lang="en-US" sz="844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1438" marR="100013" marT="100013" marB="71438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44" dirty="0">
                          <a:solidFill>
                            <a:srgbClr val="F4F7F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16,033</a:t>
                      </a:r>
                      <a:endParaRPr lang="en-US" sz="844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1438" marR="100013" marT="100013" marB="71438" anchor="ctr">
                    <a:lnL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5861447" y="1346932"/>
            <a:ext cx="2821781" cy="1078595"/>
          </a:xfrm>
          <a:prstGeom prst="roundRect">
            <a:avLst>
              <a:gd name="adj" fmla="val 8831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5993606" y="1457660"/>
            <a:ext cx="2557463" cy="14580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04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STIPEND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5993606" y="1630896"/>
            <a:ext cx="255746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4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statutory wage obligation identified for degree-required placements; domestic precedents are unpaid (DU BBA internship, B.Ed. practice teaching, Indonesia KKN) — a need-based fund covers </a:t>
            </a:r>
            <a:pPr algn="l" indent="0" marL="0">
              <a:lnSpc>
                <a:spcPts val="1124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~30%</a:t>
            </a:r>
            <a:pPr algn="l" indent="0" marL="0">
              <a:lnSpc>
                <a:spcPts val="1124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of participants instead.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5861447" y="2532683"/>
            <a:ext cx="2821781" cy="1078595"/>
          </a:xfrm>
          <a:prstGeom prst="roundRect">
            <a:avLst>
              <a:gd name="adj" fmla="val 8831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5993606" y="2643411"/>
            <a:ext cx="2557463" cy="14580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04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SCENARIO TOTALS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5993606" y="2816647"/>
            <a:ext cx="2667191" cy="1461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100,000</a:t>
            </a:r>
            <a:pPr algn="l" indent="0" marL="0">
              <a:lnSpc>
                <a:spcPts val="136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 = BDT 75.7–160.3 crore/yr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5993606" y="2990217"/>
            <a:ext cx="2667191" cy="1461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200,000</a:t>
            </a:r>
            <a:pPr algn="l" indent="0" marL="0">
              <a:lnSpc>
                <a:spcPts val="136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 = 151.3–320.7 crore/yr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5993606" y="3163788"/>
            <a:ext cx="2667191" cy="197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300,000</a:t>
            </a:r>
            <a:pPr algn="l" indent="0" marL="0">
              <a:lnSpc>
                <a:spcPts val="1367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 = 227.0–481.0 crore/yr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5993606" y="3358790"/>
            <a:ext cx="2557463" cy="141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i="1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(not baseline-feasible)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5861447" y="3718433"/>
            <a:ext cx="2821781" cy="1078595"/>
          </a:xfrm>
          <a:prstGeom prst="roundRect">
            <a:avLst>
              <a:gd name="adj" fmla="val 8831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5993606" y="3829162"/>
            <a:ext cx="2557463" cy="14580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04" kern="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PUBLIC SHARE AT 100K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5993606" y="4002398"/>
            <a:ext cx="2557463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6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BDT </a:t>
            </a:r>
            <a:pPr algn="l" indent="0" marL="0">
              <a:lnSpc>
                <a:spcPts val="1161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30.3–64.1</a:t>
            </a:r>
            <a:pPr algn="l" indent="0" marL="0">
              <a:lnSpc>
                <a:spcPts val="116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crore = </a:t>
            </a:r>
            <a:pPr algn="l" indent="0" marL="0">
              <a:lnSpc>
                <a:spcPts val="1161"/>
              </a:lnSpc>
              <a:buNone/>
            </a:pPr>
            <a:r>
              <a:rPr lang="en-US" sz="816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0.28–0.59%</a:t>
            </a:r>
            <a:pPr algn="l" indent="0" marL="0">
              <a:lnSpc>
                <a:spcPts val="116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of the Tk </a:t>
            </a:r>
            <a:pPr algn="l" indent="0" marL="0">
              <a:lnSpc>
                <a:spcPts val="1161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10,802</a:t>
            </a:r>
            <a:pPr algn="l" indent="0" marL="0">
              <a:lnSpc>
                <a:spcPts val="116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crore public university system budget.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5993606" y="4345298"/>
            <a:ext cx="2667191" cy="159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6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One-time national setup: BDT </a:t>
            </a:r>
            <a:pPr algn="l" indent="0" marL="0">
              <a:lnSpc>
                <a:spcPts val="1060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20–50</a:t>
            </a:r>
            <a:pPr algn="l" indent="0" marL="0">
              <a:lnSpc>
                <a:spcPts val="106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crore.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38448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85813" y="385763"/>
            <a:ext cx="490597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169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AFFORDABILITY BY SEGMENT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91145"/>
            <a:ext cx="5758041" cy="328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Who can carry it — </a:t>
            </a:r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segment by segment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6464089" y="737927"/>
            <a:ext cx="71438" cy="71438"/>
          </a:xfrm>
          <a:prstGeom prst="roundRect">
            <a:avLst>
              <a:gd name="adj" fmla="val 13319907"/>
            </a:avLst>
          </a:prstGeom>
          <a:solidFill>
            <a:srgbClr val="508E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64089" y="709352"/>
            <a:ext cx="637036" cy="138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Feasible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038156" y="737927"/>
            <a:ext cx="71438" cy="71438"/>
          </a:xfrm>
          <a:prstGeom prst="roundRect">
            <a:avLst>
              <a:gd name="adj" fmla="val 13319907"/>
            </a:avLst>
          </a:prstGeom>
          <a:solidFill>
            <a:srgbClr val="AC8A4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038156" y="709352"/>
            <a:ext cx="1182346" cy="138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Conditional / stressed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112621" y="737927"/>
            <a:ext cx="71438" cy="71438"/>
          </a:xfrm>
          <a:prstGeom prst="roundRect">
            <a:avLst>
              <a:gd name="adj" fmla="val 13319907"/>
            </a:avLst>
          </a:prstGeom>
          <a:solidFill>
            <a:srgbClr val="AD544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040115" y="709352"/>
            <a:ext cx="862736" cy="138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Not feasible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23677"/>
          <a:ext cx="8229600" cy="914400"/>
        </p:xfrm>
        <a:graphic>
          <a:graphicData uri="http://schemas.openxmlformats.org/drawingml/2006/table">
            <a:tbl>
              <a:tblPr/>
              <a:tblGrid>
                <a:gridCol w="2055614"/>
                <a:gridCol w="1233301"/>
                <a:gridCol w="1726667"/>
                <a:gridCol w="3206874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SEGMENT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71438" marR="114300" marT="114300" marB="71438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STEADY-STATE PARTICIPANTS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71438" marR="114300" marT="114300" marB="71438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COST SHARE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71438" marR="114300" marT="114300" marB="71438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rgbClr val="F4F7FA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VERDICT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71438" marR="114300" marT="114300" marB="71438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06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Public direct universities49–53 teaching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44" dirty="0">
                          <a:solidFill>
                            <a:srgbClr val="3C5065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40,000</a:t>
                      </a:r>
                      <a:endParaRPr lang="en-US" sz="844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0.28–0.59% of system budget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CONDITIONALLY FEASIBLE Requires a UGC budget-line circular (spending authority, not new money)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Private top tier~20 institutions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44" dirty="0">
                          <a:solidFill>
                            <a:srgbClr val="3C5065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25,000</a:t>
                      </a:r>
                      <a:endParaRPr lang="en-US" sz="844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1.6% of est. revenue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FEASIBLE Absorbable within operating margins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Private mid tier~50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44" dirty="0">
                          <a:solidFill>
                            <a:srgbClr val="3C5065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30,000</a:t>
                      </a:r>
                      <a:endParaRPr lang="en-US" sz="844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3.4%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STRESSED Phased entry criteria recommended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Private lower tier~46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44" dirty="0">
                          <a:solidFill>
                            <a:srgbClr val="3C5065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13,500</a:t>
                      </a:r>
                      <a:endParaRPr lang="en-US" sz="844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8.2%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NOT FEASIBLE Exclusion or deferral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NU affiliated colleges~2,500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169,822 needed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64.3% of NU’s entire UGC transfer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STRUCTURALLY INFEASIBLE Under the baseline — voluntary opt-in later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Open Universitydistance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00" dirty="0">
                          <a:solidFill>
                            <a:srgbClr val="5C6670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excluded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5C6670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—</a:t>
                      </a:r>
                      <a:endParaRPr lang="en-US" sz="8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71819"/>
                          </a:solidFill>
                          <a:latin typeface="Carlito" pitchFamily="34" charset="0"/>
                          <a:ea typeface="Carlito" pitchFamily="34" charset="-122"/>
                          <a:cs typeface="Carlito" pitchFamily="34" charset="-120"/>
                        </a:rPr>
                        <a:t>Distance learners geographically dispersed</a:t>
                      </a:r>
                      <a:endParaRPr lang="en-US" sz="900" dirty="0">
                        <a:latin typeface="Carlito" charset="0"/>
                        <a:ea typeface="Carlito" charset="0"/>
                        <a:cs typeface="Carlito" charset="0"/>
                      </a:endParaRPr>
                    </a:p>
                  </a:txBody>
                  <a:tcPr marL="57150" marR="114300" marT="114300" marB="57150" anchor="ctr">
                    <a:lnL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 cap="flat" cmpd="sng" algn="ctr">
                      <a:solidFill>
                        <a:srgbClr val="B9C1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 9"/>
          <p:cNvSpPr/>
          <p:nvPr/>
        </p:nvSpPr>
        <p:spPr>
          <a:xfrm>
            <a:off x="457200" y="4682728"/>
            <a:ext cx="8229600" cy="162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703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Private sector context: </a:t>
            </a:r>
            <a:pPr algn="l" indent="0" marL="0">
              <a:lnSpc>
                <a:spcPts val="984"/>
              </a:lnSpc>
              <a:buNone/>
            </a:pPr>
            <a:r>
              <a:rPr lang="en-US" sz="703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53%</a:t>
            </a:r>
            <a:pPr algn="l" indent="0" marL="0">
              <a:lnSpc>
                <a:spcPts val="984"/>
              </a:lnSpc>
              <a:buNone/>
            </a:pPr>
            <a:r>
              <a:rPr lang="en-US" sz="703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seat occupancy sector-wide and a 17-year-low 2025 HSC pass cohort — affordability screens are load-bearing, not decorative.</a:t>
            </a:r>
            <a:endParaRPr lang="en-US" sz="7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38448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85813" y="385763"/>
            <a:ext cx="790098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b="1" spc="169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INTEGRITY ARCHITECTURE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91145"/>
            <a:ext cx="8636000" cy="328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Integrity by structure — </a:t>
            </a:r>
            <a:pPr algn="l" indent="0" marL="0">
              <a:lnSpc>
                <a:spcPts val="2394"/>
              </a:lnSpc>
              <a:buNone/>
            </a:pPr>
            <a:r>
              <a:rPr lang="en-US" sz="2138" b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measured, never promised</a:t>
            </a:r>
            <a:endParaRPr lang="en-US" sz="2138" dirty="0"/>
          </a:p>
        </p:txBody>
      </p:sp>
      <p:sp>
        <p:nvSpPr>
          <p:cNvPr id="5" name="Text 3"/>
          <p:cNvSpPr/>
          <p:nvPr/>
        </p:nvSpPr>
        <p:spPr>
          <a:xfrm>
            <a:off x="460772" y="1027249"/>
            <a:ext cx="4036219" cy="2964656"/>
          </a:xfrm>
          <a:prstGeom prst="roundRect">
            <a:avLst>
              <a:gd name="adj" fmla="val 321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7219" y="1145121"/>
            <a:ext cx="178951" cy="200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463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</a:t>
            </a:r>
            <a:endParaRPr lang="en-US" sz="1463" dirty="0"/>
          </a:p>
        </p:txBody>
      </p:sp>
      <p:sp>
        <p:nvSpPr>
          <p:cNvPr id="7" name="Text 5"/>
          <p:cNvSpPr/>
          <p:nvPr/>
        </p:nvSpPr>
        <p:spPr>
          <a:xfrm>
            <a:off x="797644" y="1202271"/>
            <a:ext cx="3552899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b="1" spc="102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ANTI-CORRUPTION MECHANISMS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07219" y="1465920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71538" y="1404528"/>
            <a:ext cx="3479006" cy="296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Service-delivery monitoring against published citizen charters </a:t>
            </a:r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(pre-approved instruments)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607219" y="1674205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7219" y="1744973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71538" y="1748656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Delay &amp; bottleneck documentation from official registers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607219" y="1953258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7219" y="2024025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03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71538" y="2027709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Completeness of non-sensitive public records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607219" y="2232310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7219" y="2303078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04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71538" y="2306762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Authorized digitization projects </a:t>
            </a:r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(scoped credentials)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607219" y="2511363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7219" y="2582131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871538" y="2585814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Consistency checks on published aggregate data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607219" y="2790416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7219" y="2861183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06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871538" y="2864867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Recording of service-delivery outcomes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607219" y="3069468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7219" y="3140236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07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71538" y="3143920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Citizen help desks + RTI application assistance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607219" y="3348521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7219" y="3419289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08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871538" y="3422972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Enumeration workforce for independent evaluations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607219" y="3627574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07219" y="3698342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09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871538" y="3702025"/>
            <a:ext cx="3479006" cy="14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5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Authorized-channel referral of observed irregularities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4647009" y="1027249"/>
            <a:ext cx="4036219" cy="2964656"/>
          </a:xfrm>
          <a:prstGeom prst="roundRect">
            <a:avLst>
              <a:gd name="adj" fmla="val 3213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4793456" y="1145121"/>
            <a:ext cx="178951" cy="200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463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</a:t>
            </a:r>
            <a:endParaRPr lang="en-US" sz="1463" dirty="0"/>
          </a:p>
        </p:txBody>
      </p:sp>
      <p:sp>
        <p:nvSpPr>
          <p:cNvPr id="36" name="Text 34"/>
          <p:cNvSpPr/>
          <p:nvPr/>
        </p:nvSpPr>
        <p:spPr>
          <a:xfrm>
            <a:off x="4983882" y="1202271"/>
            <a:ext cx="3552899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7"/>
              </a:lnSpc>
              <a:buNone/>
            </a:pPr>
            <a:r>
              <a:rPr lang="en-US" sz="800" b="1" spc="102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SAFEGUARDS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4793456" y="1535571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5057775" y="1534344"/>
            <a:ext cx="3479006" cy="153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3"/>
              </a:lnSpc>
              <a:buNone/>
            </a:pPr>
            <a:r>
              <a:rPr lang="en-US" sz="788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Retaliation protection</a:t>
            </a:r>
            <a:pPr algn="l" indent="0" marL="0">
              <a:lnSpc>
                <a:spcPts val="1103"/>
              </a:lnSpc>
              <a:buNone/>
            </a:pPr>
            <a:r>
              <a:rPr lang="en-US" sz="788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03"/>
              </a:lnSpc>
              <a:buNone/>
            </a:pPr>
            <a:r>
              <a:rPr lang="en-US" sz="788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PIDA 2011 coverage + protection officer</a:t>
            </a:r>
            <a:endParaRPr lang="en-US" sz="788" dirty="0"/>
          </a:p>
        </p:txBody>
      </p:sp>
      <p:sp>
        <p:nvSpPr>
          <p:cNvPr id="39" name="Shape 37"/>
          <p:cNvSpPr/>
          <p:nvPr/>
        </p:nvSpPr>
        <p:spPr>
          <a:xfrm>
            <a:off x="4793456" y="1813620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793456" y="1954039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057775" y="1952811"/>
            <a:ext cx="3479006" cy="153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3"/>
              </a:lnSpc>
              <a:buNone/>
            </a:pPr>
            <a:r>
              <a:rPr lang="en-US" sz="800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Privacy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data MOUs, no personal files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793456" y="2232087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793456" y="2372506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03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057775" y="2371279"/>
            <a:ext cx="3479006" cy="153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3"/>
              </a:lnSpc>
              <a:buNone/>
            </a:pPr>
            <a:r>
              <a:rPr lang="en-US" sz="788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Political neutrality</a:t>
            </a:r>
            <a:pPr algn="l" indent="0" marL="0">
              <a:lnSpc>
                <a:spcPts val="1103"/>
              </a:lnSpc>
              <a:buNone/>
            </a:pPr>
            <a:r>
              <a:rPr lang="en-US" sz="788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03"/>
              </a:lnSpc>
              <a:buNone/>
            </a:pPr>
            <a:r>
              <a:rPr lang="en-US" sz="788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conduct charter, algorithmic allocation</a:t>
            </a:r>
            <a:endParaRPr lang="en-US" sz="788" dirty="0"/>
          </a:p>
        </p:txBody>
      </p:sp>
      <p:sp>
        <p:nvSpPr>
          <p:cNvPr id="45" name="Shape 43"/>
          <p:cNvSpPr/>
          <p:nvPr/>
        </p:nvSpPr>
        <p:spPr>
          <a:xfrm>
            <a:off x="4793456" y="2650554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793456" y="2790974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04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5057775" y="2789746"/>
            <a:ext cx="3479006" cy="153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3"/>
              </a:lnSpc>
              <a:buNone/>
            </a:pPr>
            <a:r>
              <a:rPr lang="en-US" sz="800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Conflict-of-interest declaration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+ automatic re-allocation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4793456" y="3069022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793456" y="3209441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05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5057775" y="3208213"/>
            <a:ext cx="3479006" cy="153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3"/>
              </a:lnSpc>
              <a:buNone/>
            </a:pPr>
            <a:r>
              <a:rPr lang="en-US" sz="800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False-accusation protection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documentary bar, co-signature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4793456" y="3487489"/>
            <a:ext cx="3743325" cy="0"/>
          </a:xfrm>
          <a:prstGeom prst="line">
            <a:avLst/>
          </a:prstGeom>
          <a:noFill/>
          <a:ln w="7144">
            <a:solidFill>
              <a:srgbClr val="EBEDEF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793456" y="3627909"/>
            <a:ext cx="297180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06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5057775" y="3626681"/>
            <a:ext cx="3479006" cy="153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3"/>
              </a:lnSpc>
              <a:buNone/>
            </a:pPr>
            <a:r>
              <a:rPr lang="en-US" sz="800" b="1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Anti-fraud design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03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of the program itself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457200" y="4095490"/>
            <a:ext cx="8229600" cy="495821"/>
          </a:xfrm>
          <a:prstGeom prst="roundRect">
            <a:avLst>
              <a:gd name="adj" fmla="val 19211"/>
            </a:avLst>
          </a:prstGeom>
          <a:solidFill>
            <a:srgbClr val="EAECE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Shape 53"/>
          <p:cNvSpPr/>
          <p:nvPr/>
        </p:nvSpPr>
        <p:spPr>
          <a:xfrm>
            <a:off x="457200" y="4099061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683228" y="4095490"/>
            <a:ext cx="0" cy="495821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57200" y="4587739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71488" y="4095490"/>
            <a:ext cx="0" cy="495821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628650" y="4195502"/>
            <a:ext cx="1497794" cy="183675"/>
          </a:xfrm>
          <a:prstGeom prst="rect">
            <a:avLst/>
          </a:prstGeom>
          <a:noFill/>
          <a:ln/>
        </p:spPr>
        <p:txBody>
          <a:bodyPr wrap="none" lIns="0" tIns="14288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04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NYSC LESSON</a:t>
            </a:r>
            <a:endParaRPr lang="en-US" sz="800" dirty="0"/>
          </a:p>
        </p:txBody>
      </p:sp>
      <p:sp>
        <p:nvSpPr>
          <p:cNvPr id="60" name="Text 58"/>
          <p:cNvSpPr/>
          <p:nvPr/>
        </p:nvSpPr>
        <p:spPr>
          <a:xfrm>
            <a:off x="1843088" y="4195502"/>
            <a:ext cx="6564437" cy="133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759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Nigeria’s national scheme itself became a corruption object — certificate fraud forced a ministerial resignation in 2018.</a:t>
            </a:r>
            <a:endParaRPr lang="en-US" sz="759" dirty="0"/>
          </a:p>
        </p:txBody>
      </p:sp>
      <p:sp>
        <p:nvSpPr>
          <p:cNvPr id="61" name="Text 59"/>
          <p:cNvSpPr/>
          <p:nvPr/>
        </p:nvSpPr>
        <p:spPr>
          <a:xfrm>
            <a:off x="1843088" y="4356683"/>
            <a:ext cx="6564437" cy="134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60"/>
              </a:lnSpc>
              <a:buNone/>
            </a:pPr>
            <a:r>
              <a:rPr lang="en-US" sz="731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Countermeasures from day one: </a:t>
            </a:r>
            <a:pPr algn="l" indent="0" marL="0">
              <a:lnSpc>
                <a:spcPts val="1060"/>
              </a:lnSpc>
              <a:buNone/>
            </a:pPr>
            <a:r>
              <a:rPr lang="en-US" sz="73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QR-verified digital certificates · biometric/digital attendance · independent spot audits · published aggregate statistics</a:t>
            </a:r>
            <a:endParaRPr lang="en-US" sz="731" dirty="0"/>
          </a:p>
        </p:txBody>
      </p:sp>
      <p:sp>
        <p:nvSpPr>
          <p:cNvPr id="62" name="Text 60"/>
          <p:cNvSpPr/>
          <p:nvPr/>
        </p:nvSpPr>
        <p:spPr>
          <a:xfrm>
            <a:off x="457200" y="4684179"/>
            <a:ext cx="8229600" cy="156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816" i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Zero corruption-reduction savings are claimed anywhere in this proposal — integrity outcomes are measured indicators </a:t>
            </a:r>
            <a:pPr algn="ctr" indent="0" marL="0">
              <a:lnSpc>
                <a:spcPts val="1142"/>
              </a:lnSpc>
              <a:buNone/>
            </a:pPr>
            <a:r>
              <a:rPr lang="en-US" sz="816" i="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(GOV-01/02)</a:t>
            </a:r>
            <a:pPr algn="ctr" indent="0" marL="0">
              <a:lnSpc>
                <a:spcPts val="1142"/>
              </a:lnSpc>
              <a:buNone/>
            </a:pPr>
            <a:r>
              <a:rPr lang="en-US" sz="816" i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, not promises.</a:t>
            </a:r>
            <a:endParaRPr lang="en-US" sz="8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64344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614363"/>
            <a:ext cx="8636000" cy="337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8"/>
              </a:lnSpc>
              <a:buNone/>
            </a:pPr>
            <a:r>
              <a:rPr lang="en-US" sz="2138" b="1" spc="-26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binding constraint is supervisors, not buildings</a:t>
            </a:r>
            <a:endParaRPr lang="en-US" sz="2138" dirty="0"/>
          </a:p>
        </p:txBody>
      </p:sp>
      <p:sp>
        <p:nvSpPr>
          <p:cNvPr id="4" name="Text 2"/>
          <p:cNvSpPr/>
          <p:nvPr/>
        </p:nvSpPr>
        <p:spPr>
          <a:xfrm>
            <a:off x="457200" y="1097905"/>
            <a:ext cx="3769606" cy="95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04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SUPERVISION — THE SCALING VARIABLE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" y="1522065"/>
            <a:ext cx="3420428" cy="229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5,000 </a:t>
            </a:r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2E6B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</a:t>
            </a:r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 10,000 </a:t>
            </a:r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2E6B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</a:t>
            </a:r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 15,000</a:t>
            </a:r>
            <a:endParaRPr lang="en-US" sz="1519" dirty="0"/>
          </a:p>
        </p:txBody>
      </p:sp>
      <p:sp>
        <p:nvSpPr>
          <p:cNvPr id="6" name="Text 4"/>
          <p:cNvSpPr/>
          <p:nvPr/>
        </p:nvSpPr>
        <p:spPr>
          <a:xfrm>
            <a:off x="457200" y="1784152"/>
            <a:ext cx="3257550" cy="159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759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trained supervisors at 100k / 200k / 300k participants </a:t>
            </a:r>
            <a:pPr algn="l" indent="0" marL="0">
              <a:lnSpc>
                <a:spcPts val="1101"/>
              </a:lnSpc>
              <a:buNone/>
            </a:pPr>
            <a:r>
              <a:rPr lang="en-US" sz="75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(1:20 ratio)</a:t>
            </a:r>
            <a:endParaRPr lang="en-US" sz="759" dirty="0"/>
          </a:p>
        </p:txBody>
      </p:sp>
      <p:sp>
        <p:nvSpPr>
          <p:cNvPr id="7" name="Shape 5"/>
          <p:cNvSpPr/>
          <p:nvPr/>
        </p:nvSpPr>
        <p:spPr>
          <a:xfrm>
            <a:off x="457200" y="2034629"/>
            <a:ext cx="32575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138214"/>
            <a:ext cx="3257550" cy="229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15,000 </a:t>
            </a:r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2E6B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≈</a:t>
            </a:r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 1%</a:t>
            </a:r>
            <a:endParaRPr lang="en-US" sz="1519" dirty="0"/>
          </a:p>
        </p:txBody>
      </p:sp>
      <p:sp>
        <p:nvSpPr>
          <p:cNvPr id="9" name="Text 7"/>
          <p:cNvSpPr/>
          <p:nvPr/>
        </p:nvSpPr>
        <p:spPr>
          <a:xfrm>
            <a:off x="457200" y="2400300"/>
            <a:ext cx="3257550" cy="1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759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of the </a:t>
            </a:r>
            <a:pPr algn="l" indent="0" marL="0">
              <a:lnSpc>
                <a:spcPts val="1101"/>
              </a:lnSpc>
              <a:buNone/>
            </a:pPr>
            <a:r>
              <a:rPr lang="en-US" sz="75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1,464,350</a:t>
            </a:r>
            <a:pPr algn="l" indent="0" marL="0">
              <a:lnSpc>
                <a:spcPts val="1101"/>
              </a:lnSpc>
              <a:buNone/>
            </a:pPr>
            <a:r>
              <a:rPr lang="en-US" sz="759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filled government posts — large but not absurd</a:t>
            </a:r>
            <a:endParaRPr lang="en-US" sz="759" dirty="0"/>
          </a:p>
        </p:txBody>
      </p:sp>
      <p:sp>
        <p:nvSpPr>
          <p:cNvPr id="10" name="Shape 8"/>
          <p:cNvSpPr/>
          <p:nvPr/>
        </p:nvSpPr>
        <p:spPr>
          <a:xfrm>
            <a:off x="457200" y="2650778"/>
            <a:ext cx="32575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754362"/>
            <a:ext cx="3257550" cy="229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71"/>
              </a:lnSpc>
              <a:buNone/>
            </a:pPr>
            <a:r>
              <a:rPr lang="en-US" sz="1519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~15,000 </a:t>
            </a:r>
            <a:pPr algn="l" indent="0" marL="0">
              <a:lnSpc>
                <a:spcPts val="1671"/>
              </a:lnSpc>
              <a:buNone/>
            </a:pPr>
            <a:r>
              <a:rPr lang="en-US" sz="900" dirty="0">
                <a:solidFill>
                  <a:srgbClr val="5C667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/year</a:t>
            </a:r>
            <a:endParaRPr lang="en-US" sz="1519" dirty="0"/>
          </a:p>
        </p:txBody>
      </p:sp>
      <p:sp>
        <p:nvSpPr>
          <p:cNvPr id="12" name="Text 10"/>
          <p:cNvSpPr/>
          <p:nvPr/>
        </p:nvSpPr>
        <p:spPr>
          <a:xfrm>
            <a:off x="457200" y="3016448"/>
            <a:ext cx="3257550" cy="279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supervisors certified by a </a:t>
            </a:r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30-person central training unit</a:t>
            </a:r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0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(2-day course)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57200" y="3596878"/>
            <a:ext cx="3257550" cy="689372"/>
          </a:xfrm>
          <a:prstGeom prst="roundRect">
            <a:avLst>
              <a:gd name="adj" fmla="val 1381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57200" y="3600450"/>
            <a:ext cx="32575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711178" y="3596878"/>
            <a:ext cx="0" cy="689372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4282678"/>
            <a:ext cx="32575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1488" y="3596878"/>
            <a:ext cx="0" cy="689372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8650" y="3704034"/>
            <a:ext cx="2936081" cy="126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93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STANDING RULE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28650" y="3857625"/>
            <a:ext cx="2936081" cy="321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Scale never expands faster than the supervisor pipeline </a:t>
            </a:r>
            <a:pPr algn="l" indent="0" marL="0">
              <a:lnSpc>
                <a:spcPts val="1266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(RSK-09)</a:t>
            </a:r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.</a:t>
            </a:r>
            <a:endParaRPr lang="en-US" sz="844" dirty="0"/>
          </a:p>
        </p:txBody>
      </p:sp>
      <p:sp>
        <p:nvSpPr>
          <p:cNvPr id="20" name="Text 18"/>
          <p:cNvSpPr/>
          <p:nvPr/>
        </p:nvSpPr>
        <p:spPr>
          <a:xfrm>
            <a:off x="4043363" y="1097905"/>
            <a:ext cx="510063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800" b="1" spc="104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VERIFIED HOST NETWORK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046934" y="1310432"/>
            <a:ext cx="4636294" cy="2618631"/>
          </a:xfrm>
          <a:prstGeom prst="roundRect">
            <a:avLst>
              <a:gd name="adj" fmla="val 3637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4221956" y="1841078"/>
            <a:ext cx="42862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221956" y="1533897"/>
            <a:ext cx="1228725" cy="225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495</a:t>
            </a:r>
            <a:endParaRPr lang="en-US" sz="1181" dirty="0"/>
          </a:p>
        </p:txBody>
      </p:sp>
      <p:sp>
        <p:nvSpPr>
          <p:cNvPr id="24" name="Text 22"/>
          <p:cNvSpPr/>
          <p:nvPr/>
        </p:nvSpPr>
        <p:spPr>
          <a:xfrm>
            <a:off x="5579269" y="1576760"/>
            <a:ext cx="292893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upazila complexes</a:t>
            </a:r>
            <a:endParaRPr lang="en-US" sz="844" dirty="0"/>
          </a:p>
        </p:txBody>
      </p:sp>
      <p:sp>
        <p:nvSpPr>
          <p:cNvPr id="25" name="Shape 23"/>
          <p:cNvSpPr/>
          <p:nvPr/>
        </p:nvSpPr>
        <p:spPr>
          <a:xfrm>
            <a:off x="4221956" y="2230413"/>
            <a:ext cx="42862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221956" y="1923231"/>
            <a:ext cx="1228725" cy="225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4,554–4,585</a:t>
            </a:r>
            <a:endParaRPr lang="en-US" sz="1181" dirty="0"/>
          </a:p>
        </p:txBody>
      </p:sp>
      <p:sp>
        <p:nvSpPr>
          <p:cNvPr id="27" name="Text 25"/>
          <p:cNvSpPr/>
          <p:nvPr/>
        </p:nvSpPr>
        <p:spPr>
          <a:xfrm>
            <a:off x="5579269" y="1966094"/>
            <a:ext cx="292893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union parishads</a:t>
            </a:r>
            <a:endParaRPr lang="en-US" sz="844" dirty="0"/>
          </a:p>
        </p:txBody>
      </p:sp>
      <p:sp>
        <p:nvSpPr>
          <p:cNvPr id="28" name="Shape 26"/>
          <p:cNvSpPr/>
          <p:nvPr/>
        </p:nvSpPr>
        <p:spPr>
          <a:xfrm>
            <a:off x="4221956" y="2619747"/>
            <a:ext cx="42862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221956" y="2312566"/>
            <a:ext cx="1228725" cy="225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65,567</a:t>
            </a:r>
            <a:endParaRPr lang="en-US" sz="1181" dirty="0"/>
          </a:p>
        </p:txBody>
      </p:sp>
      <p:sp>
        <p:nvSpPr>
          <p:cNvPr id="30" name="Text 28"/>
          <p:cNvSpPr/>
          <p:nvPr/>
        </p:nvSpPr>
        <p:spPr>
          <a:xfrm>
            <a:off x="5579269" y="2355428"/>
            <a:ext cx="2928938" cy="173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government primary schools</a:t>
            </a:r>
            <a:endParaRPr lang="en-US" sz="844" dirty="0"/>
          </a:p>
        </p:txBody>
      </p:sp>
      <p:sp>
        <p:nvSpPr>
          <p:cNvPr id="31" name="Shape 29"/>
          <p:cNvSpPr/>
          <p:nvPr/>
        </p:nvSpPr>
        <p:spPr>
          <a:xfrm>
            <a:off x="4221956" y="3009081"/>
            <a:ext cx="42862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21956" y="2701900"/>
            <a:ext cx="1228725" cy="225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19,211–21,086</a:t>
            </a:r>
            <a:endParaRPr lang="en-US" sz="1181" dirty="0"/>
          </a:p>
        </p:txBody>
      </p:sp>
      <p:sp>
        <p:nvSpPr>
          <p:cNvPr id="33" name="Text 31"/>
          <p:cNvSpPr/>
          <p:nvPr/>
        </p:nvSpPr>
        <p:spPr>
          <a:xfrm>
            <a:off x="5579269" y="2744763"/>
            <a:ext cx="2928938" cy="173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secondary institutions</a:t>
            </a:r>
            <a:endParaRPr lang="en-US" sz="844" dirty="0"/>
          </a:p>
        </p:txBody>
      </p:sp>
      <p:sp>
        <p:nvSpPr>
          <p:cNvPr id="34" name="Shape 32"/>
          <p:cNvSpPr/>
          <p:nvPr/>
        </p:nvSpPr>
        <p:spPr>
          <a:xfrm>
            <a:off x="4221956" y="3398416"/>
            <a:ext cx="428625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221956" y="3091235"/>
            <a:ext cx="1228725" cy="225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418 </a:t>
            </a:r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2E6B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 64</a:t>
            </a:r>
            <a:endParaRPr lang="en-US" sz="1181" dirty="0"/>
          </a:p>
        </p:txBody>
      </p:sp>
      <p:sp>
        <p:nvSpPr>
          <p:cNvPr id="36" name="Text 34"/>
          <p:cNvSpPr/>
          <p:nvPr/>
        </p:nvSpPr>
        <p:spPr>
          <a:xfrm>
            <a:off x="5579269" y="3134097"/>
            <a:ext cx="2928938" cy="173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upazila health complexes + district hospitals</a:t>
            </a:r>
            <a:endParaRPr lang="en-US" sz="844" dirty="0"/>
          </a:p>
        </p:txBody>
      </p:sp>
      <p:sp>
        <p:nvSpPr>
          <p:cNvPr id="37" name="Text 35"/>
          <p:cNvSpPr/>
          <p:nvPr/>
        </p:nvSpPr>
        <p:spPr>
          <a:xfrm>
            <a:off x="4221956" y="3480569"/>
            <a:ext cx="1228725" cy="243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772"/>
              </a:lnSpc>
              <a:buNone/>
            </a:pPr>
            <a:r>
              <a:rPr lang="en-US" sz="118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2,260–2,500</a:t>
            </a:r>
            <a:endParaRPr lang="en-US" sz="1181" dirty="0"/>
          </a:p>
        </p:txBody>
      </p:sp>
      <p:sp>
        <p:nvSpPr>
          <p:cNvPr id="38" name="Text 36"/>
          <p:cNvSpPr/>
          <p:nvPr/>
        </p:nvSpPr>
        <p:spPr>
          <a:xfrm>
            <a:off x="5579269" y="3523431"/>
            <a:ext cx="292893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NU colleges</a:t>
            </a:r>
            <a:endParaRPr lang="en-US" sz="844" dirty="0"/>
          </a:p>
        </p:txBody>
      </p:sp>
      <p:sp>
        <p:nvSpPr>
          <p:cNvPr id="39" name="Text 37"/>
          <p:cNvSpPr/>
          <p:nvPr/>
        </p:nvSpPr>
        <p:spPr>
          <a:xfrm>
            <a:off x="4043363" y="4018359"/>
            <a:ext cx="46434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Theoretical aggregate placement capacity: </a:t>
            </a:r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155,916–706,465</a:t>
            </a:r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/year (low–high) — theoretical, not operational; every number assumes trained supervisors and task design.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457200" y="4429125"/>
            <a:ext cx="8229600" cy="414338"/>
          </a:xfrm>
          <a:prstGeom prst="roundRect">
            <a:avLst>
              <a:gd name="adj" fmla="val 22988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Shape 39"/>
          <p:cNvSpPr/>
          <p:nvPr/>
        </p:nvSpPr>
        <p:spPr>
          <a:xfrm>
            <a:off x="457200" y="4432697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683228" y="4429125"/>
            <a:ext cx="0" cy="414338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57200" y="4839891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71488" y="4429125"/>
            <a:ext cx="0" cy="414338"/>
          </a:xfrm>
          <a:prstGeom prst="line">
            <a:avLst/>
          </a:prstGeom>
          <a:noFill/>
          <a:ln w="28575">
            <a:solidFill>
              <a:srgbClr val="AD544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2938" y="4543425"/>
            <a:ext cx="185738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28" dirty="0">
                <a:solidFill>
                  <a:srgbClr val="AD544C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⊗</a:t>
            </a:r>
            <a:endParaRPr lang="en-US" sz="1828" dirty="0"/>
          </a:p>
        </p:txBody>
      </p:sp>
      <p:sp>
        <p:nvSpPr>
          <p:cNvPr id="46" name="Text 44"/>
          <p:cNvSpPr/>
          <p:nvPr/>
        </p:nvSpPr>
        <p:spPr>
          <a:xfrm>
            <a:off x="942975" y="4555927"/>
            <a:ext cx="7579519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</a:t>
            </a:r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521,922</a:t>
            </a:r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vacant posts are unfilled jobs — </a:t>
            </a:r>
            <a:pPr algn="l" indent="0" marL="0">
              <a:lnSpc>
                <a:spcPts val="1266"/>
              </a:lnSpc>
              <a:buNone/>
            </a:pPr>
            <a:r>
              <a:rPr lang="en-US" sz="844" b="1" dirty="0">
                <a:solidFill>
                  <a:srgbClr val="AD544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NOT hosting capacity</a:t>
            </a:r>
            <a:pPr algn="l" indent="0" marL="0">
              <a:lnSpc>
                <a:spcPts val="1266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. Hosting capacity = supervisors + workspace + task design.</a:t>
            </a:r>
            <a:endParaRPr lang="en-US" sz="8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64344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614363"/>
            <a:ext cx="8636000" cy="337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8"/>
              </a:lnSpc>
              <a:buNone/>
            </a:pPr>
            <a:r>
              <a:rPr lang="en-US" sz="2138" b="1" spc="-26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Six models, three lessons, one honest caveat</a:t>
            </a:r>
            <a:endParaRPr lang="en-US" sz="2138" dirty="0"/>
          </a:p>
        </p:txBody>
      </p:sp>
      <p:sp>
        <p:nvSpPr>
          <p:cNvPr id="4" name="Shape 2"/>
          <p:cNvSpPr/>
          <p:nvPr/>
        </p:nvSpPr>
        <p:spPr>
          <a:xfrm>
            <a:off x="457200" y="1255068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069330"/>
            <a:ext cx="157570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93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PROGRAM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743075" y="1069330"/>
            <a:ext cx="1475972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93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COUNTRY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2957513" y="1069330"/>
            <a:ext cx="3771900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93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SCALE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72113" y="1069330"/>
            <a:ext cx="3214687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93" kern="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IT PROVES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748433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427187"/>
            <a:ext cx="1783366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7"/>
              </a:lnSpc>
              <a:buNone/>
            </a:pPr>
            <a:r>
              <a:rPr lang="en-US" sz="98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KKN</a:t>
            </a:r>
            <a:endParaRPr lang="en-US" sz="984" dirty="0"/>
          </a:p>
        </p:txBody>
      </p:sp>
      <p:sp>
        <p:nvSpPr>
          <p:cNvPr id="11" name="Text 9"/>
          <p:cNvSpPr/>
          <p:nvPr/>
        </p:nvSpPr>
        <p:spPr>
          <a:xfrm>
            <a:off x="1743075" y="1445940"/>
            <a:ext cx="1353312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Indonesia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2957513" y="1375953"/>
            <a:ext cx="2357438" cy="290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thousands per university (UGM alone 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6,000–7,000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/yr)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472113" y="1375618"/>
            <a:ext cx="3214688" cy="29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b="1" spc="61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CLOSEST MODEL: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community-embedded, credit-bearing, in-degree, running 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50+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years in a Muslim-majority Asian democracy.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57200" y="2241798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1920553"/>
            <a:ext cx="1783366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7"/>
              </a:lnSpc>
              <a:buNone/>
            </a:pPr>
            <a:r>
              <a:rPr lang="en-US" sz="98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NSTP</a:t>
            </a:r>
            <a:endParaRPr lang="en-US" sz="984" dirty="0"/>
          </a:p>
        </p:txBody>
      </p:sp>
      <p:sp>
        <p:nvSpPr>
          <p:cNvPr id="16" name="Text 14"/>
          <p:cNvSpPr/>
          <p:nvPr/>
        </p:nvSpPr>
        <p:spPr>
          <a:xfrm>
            <a:off x="1743075" y="1939305"/>
            <a:ext cx="1239126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Philippines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957513" y="1941761"/>
            <a:ext cx="2475309" cy="159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entire tertiary cohort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472113" y="1868984"/>
            <a:ext cx="3214688" cy="29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b="1" spc="61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LEGAL TEMPLATE: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a national statute (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RA 9163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) mandating credit-bearing service across all institutions.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57200" y="2735163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413918"/>
            <a:ext cx="1783366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7"/>
              </a:lnSpc>
              <a:buNone/>
            </a:pPr>
            <a:r>
              <a:rPr lang="en-US" sz="98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NYSC</a:t>
            </a:r>
            <a:endParaRPr lang="en-US" sz="984" dirty="0"/>
          </a:p>
        </p:txBody>
      </p:sp>
      <p:sp>
        <p:nvSpPr>
          <p:cNvPr id="21" name="Text 19"/>
          <p:cNvSpPr/>
          <p:nvPr/>
        </p:nvSpPr>
        <p:spPr>
          <a:xfrm>
            <a:off x="1743075" y="2432670"/>
            <a:ext cx="1353312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Nigeria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2957513" y="2435126"/>
            <a:ext cx="2546033" cy="159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~400,000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mobilized annually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472113" y="2362349"/>
            <a:ext cx="3214688" cy="29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b="1" spc="61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SCALE PROOF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142"/>
              </a:lnSpc>
              <a:buNone/>
            </a:pPr>
            <a:r>
              <a:rPr lang="en-US" sz="800" b="1" spc="61" kern="0" dirty="0">
                <a:solidFill>
                  <a:srgbClr val="AD544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and a WARNING: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the scheme became a corruption object (certificate fraud, 2018 ministerial resignation).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57200" y="3125391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855714"/>
            <a:ext cx="1783366" cy="187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7"/>
              </a:lnSpc>
              <a:buNone/>
            </a:pPr>
            <a:r>
              <a:rPr lang="en-US" sz="98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NSS</a:t>
            </a:r>
            <a:endParaRPr lang="en-US" sz="984" dirty="0"/>
          </a:p>
        </p:txBody>
      </p:sp>
      <p:sp>
        <p:nvSpPr>
          <p:cNvPr id="26" name="Text 24"/>
          <p:cNvSpPr/>
          <p:nvPr/>
        </p:nvSpPr>
        <p:spPr>
          <a:xfrm>
            <a:off x="1743075" y="2874466"/>
            <a:ext cx="1670495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India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2957513" y="2876922"/>
            <a:ext cx="2546033" cy="159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3.65 million</a:t>
            </a:r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volunteers across </a:t>
            </a:r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771</a:t>
            </a:r>
            <a:pPr algn="l" indent="0" marL="0">
              <a:lnSpc>
                <a:spcPts val="1142"/>
              </a:lnSpc>
              <a:buNone/>
            </a:pPr>
            <a:r>
              <a:rPr lang="en-US" sz="788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universities</a:t>
            </a:r>
            <a:endParaRPr lang="en-US" sz="788" dirty="0"/>
          </a:p>
        </p:txBody>
      </p:sp>
      <p:sp>
        <p:nvSpPr>
          <p:cNvPr id="28" name="Text 26"/>
          <p:cNvSpPr/>
          <p:nvPr/>
        </p:nvSpPr>
        <p:spPr>
          <a:xfrm>
            <a:off x="5472113" y="2876587"/>
            <a:ext cx="3324415" cy="159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b="1" spc="61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VOLUNTARY ALTERNATIVE: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at multi-million scale.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457200" y="3618756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57200" y="3297510"/>
            <a:ext cx="1322851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7"/>
              </a:lnSpc>
              <a:buNone/>
            </a:pPr>
            <a:r>
              <a:rPr lang="en-US" sz="98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AmeriCorps</a:t>
            </a:r>
            <a:endParaRPr lang="en-US" sz="984" dirty="0"/>
          </a:p>
        </p:txBody>
      </p:sp>
      <p:sp>
        <p:nvSpPr>
          <p:cNvPr id="31" name="Text 29"/>
          <p:cNvSpPr/>
          <p:nvPr/>
        </p:nvSpPr>
        <p:spPr>
          <a:xfrm>
            <a:off x="1743075" y="3316263"/>
            <a:ext cx="1239126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United States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2957513" y="3318718"/>
            <a:ext cx="2546033" cy="159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200,000+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members annually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472113" y="3245941"/>
            <a:ext cx="3214688" cy="29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b="1" spc="61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GOVERNANCE BENCHMARK: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professional terms, independent evaluation, 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89%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completion target.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457200" y="3790876"/>
            <a:ext cx="1783366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7"/>
              </a:lnSpc>
              <a:buNone/>
            </a:pPr>
            <a:r>
              <a:rPr lang="en-US" sz="98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SNU</a:t>
            </a:r>
            <a:endParaRPr lang="en-US" sz="984" dirty="0"/>
          </a:p>
        </p:txBody>
      </p:sp>
      <p:sp>
        <p:nvSpPr>
          <p:cNvPr id="35" name="Text 33"/>
          <p:cNvSpPr/>
          <p:nvPr/>
        </p:nvSpPr>
        <p:spPr>
          <a:xfrm>
            <a:off x="1743075" y="3809628"/>
            <a:ext cx="1353312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France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2957513" y="3812084"/>
            <a:ext cx="2546033" cy="159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voluntary cohorts since 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2019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472113" y="3739307"/>
            <a:ext cx="3214688" cy="318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0" b="1" spc="61" kern="0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DELIBERATION PRECEDENT:</a:t>
            </a:r>
            <a:pPr algn="l" indent="0" marL="0">
              <a:lnSpc>
                <a:spcPts val="1142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even a G7 state went pilot-first before any mandate.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457200" y="4261247"/>
            <a:ext cx="8229600" cy="596503"/>
          </a:xfrm>
          <a:prstGeom prst="roundRect">
            <a:avLst>
              <a:gd name="adj" fmla="val 15968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Shape 37"/>
          <p:cNvSpPr/>
          <p:nvPr/>
        </p:nvSpPr>
        <p:spPr>
          <a:xfrm>
            <a:off x="471488" y="4261247"/>
            <a:ext cx="0" cy="596503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85800" y="4382691"/>
            <a:ext cx="7800975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92"/>
              </a:lnSpc>
              <a:buNone/>
            </a:pPr>
            <a:r>
              <a:rPr lang="en-US" sz="928" b="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program worldwide has rigorous evidence of corruption reduction. Integrity is a measured objective of this proposal — not an imported, proven outcome.</a:t>
            </a:r>
            <a:endParaRPr lang="en-US" sz="9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64344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614363"/>
            <a:ext cx="8636000" cy="337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8"/>
              </a:lnSpc>
              <a:buNone/>
            </a:pPr>
            <a:r>
              <a:rPr lang="en-US" sz="2138" b="1" spc="-26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the law already allows — and what it does not</a:t>
            </a:r>
            <a:endParaRPr lang="en-US" sz="2138" dirty="0"/>
          </a:p>
        </p:txBody>
      </p:sp>
      <p:sp>
        <p:nvSpPr>
          <p:cNvPr id="4" name="Text 2"/>
          <p:cNvSpPr/>
          <p:nvPr/>
        </p:nvSpPr>
        <p:spPr>
          <a:xfrm>
            <a:off x="460772" y="1101477"/>
            <a:ext cx="4007644" cy="3057860"/>
          </a:xfrm>
          <a:prstGeom prst="roundRect">
            <a:avLst>
              <a:gd name="adj" fmla="val 3115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50081" y="1289000"/>
            <a:ext cx="150019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77" dirty="0">
                <a:solidFill>
                  <a:srgbClr val="2E6BA8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✓</a:t>
            </a:r>
            <a:endParaRPr lang="en-US" sz="1477" dirty="0"/>
          </a:p>
        </p:txBody>
      </p:sp>
      <p:sp>
        <p:nvSpPr>
          <p:cNvPr id="6" name="Text 4"/>
          <p:cNvSpPr/>
          <p:nvPr/>
        </p:nvSpPr>
        <p:spPr>
          <a:xfrm>
            <a:off x="871538" y="1262211"/>
            <a:ext cx="1125141" cy="219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3"/>
              </a:lnSpc>
              <a:buNone/>
            </a:pPr>
            <a:r>
              <a:rPr lang="en-US" sz="1069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Available now</a:t>
            </a:r>
            <a:endParaRPr lang="en-US" sz="1069" dirty="0"/>
          </a:p>
        </p:txBody>
      </p:sp>
      <p:sp>
        <p:nvSpPr>
          <p:cNvPr id="7" name="Text 5"/>
          <p:cNvSpPr/>
          <p:nvPr/>
        </p:nvSpPr>
        <p:spPr>
          <a:xfrm>
            <a:off x="1843088" y="1291679"/>
            <a:ext cx="2436019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39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administrative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50081" y="1833376"/>
            <a:ext cx="172164" cy="546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696" y="1811945"/>
            <a:ext cx="3421410" cy="50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National Service Programme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(2010, Ministry of Youth and Sports) already places youth in government offices without primary legislation — voluntary pilots are administratively possible.</a:t>
            </a:r>
            <a:endParaRPr lang="en-US" sz="816" dirty="0"/>
          </a:p>
        </p:txBody>
      </p:sp>
      <p:sp>
        <p:nvSpPr>
          <p:cNvPr id="10" name="Text 8"/>
          <p:cNvSpPr/>
          <p:nvPr/>
        </p:nvSpPr>
        <p:spPr>
          <a:xfrm>
            <a:off x="650081" y="2574206"/>
            <a:ext cx="172164" cy="35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57696" y="2552774"/>
            <a:ext cx="3421410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UGC Order 1973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gives grant conditionality (</a:t>
            </a:r>
            <a:pPr algn="l" indent="0" marL="0">
              <a:lnSpc>
                <a:spcPts val="1223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s.5(3)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withholding power) to drive public universities.</a:t>
            </a:r>
            <a:endParaRPr lang="en-US" sz="816" dirty="0"/>
          </a:p>
        </p:txBody>
      </p:sp>
      <p:sp>
        <p:nvSpPr>
          <p:cNvPr id="12" name="Text 10"/>
          <p:cNvSpPr/>
          <p:nvPr/>
        </p:nvSpPr>
        <p:spPr>
          <a:xfrm>
            <a:off x="644053" y="3159658"/>
            <a:ext cx="184221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857696" y="3138227"/>
            <a:ext cx="3421410" cy="167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PU Act 2010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programme-plan approval reaches private universities.</a:t>
            </a:r>
            <a:endParaRPr lang="en-US" sz="816" dirty="0"/>
          </a:p>
        </p:txBody>
      </p:sp>
      <p:sp>
        <p:nvSpPr>
          <p:cNvPr id="14" name="Text 12"/>
          <p:cNvSpPr/>
          <p:nvPr/>
        </p:nvSpPr>
        <p:spPr>
          <a:xfrm>
            <a:off x="644053" y="3589734"/>
            <a:ext cx="184221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57696" y="3568303"/>
            <a:ext cx="3421410" cy="167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</a:t>
            </a:r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2023 UGC fee-approval regime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legally locks the no-new-fees rule.</a:t>
            </a:r>
            <a:endParaRPr lang="en-US" sz="816" dirty="0"/>
          </a:p>
        </p:txBody>
      </p:sp>
      <p:sp>
        <p:nvSpPr>
          <p:cNvPr id="16" name="Text 14"/>
          <p:cNvSpPr/>
          <p:nvPr/>
        </p:nvSpPr>
        <p:spPr>
          <a:xfrm>
            <a:off x="4672013" y="1097905"/>
            <a:ext cx="4014788" cy="3065004"/>
          </a:xfrm>
          <a:prstGeom prst="roundRect">
            <a:avLst>
              <a:gd name="adj" fmla="val 3108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57750" y="1281857"/>
            <a:ext cx="150019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77" dirty="0">
                <a:solidFill>
                  <a:srgbClr val="F4F7F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🏛</a:t>
            </a:r>
            <a:endParaRPr lang="en-US" sz="1477" dirty="0"/>
          </a:p>
        </p:txBody>
      </p:sp>
      <p:sp>
        <p:nvSpPr>
          <p:cNvPr id="18" name="Text 16"/>
          <p:cNvSpPr/>
          <p:nvPr/>
        </p:nvSpPr>
        <p:spPr>
          <a:xfrm>
            <a:off x="5079206" y="1255068"/>
            <a:ext cx="3421856" cy="219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3"/>
              </a:lnSpc>
              <a:buNone/>
            </a:pPr>
            <a:r>
              <a:rPr lang="en-US" sz="1069" b="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Requires Parliament</a:t>
            </a:r>
            <a:endParaRPr lang="en-US" sz="1069" dirty="0"/>
          </a:p>
        </p:txBody>
      </p:sp>
      <p:sp>
        <p:nvSpPr>
          <p:cNvPr id="19" name="Text 17"/>
          <p:cNvSpPr/>
          <p:nvPr/>
        </p:nvSpPr>
        <p:spPr>
          <a:xfrm>
            <a:off x="4857750" y="1797993"/>
            <a:ext cx="172164" cy="35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F4F7FA">
                    <a:alpha val="75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065365" y="1776561"/>
            <a:ext cx="3435697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NSO 1970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is </a:t>
            </a:r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unusable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— never commenced by Gazette, military in character, male-only (conflicts with Constitution Articles 27–28).</a:t>
            </a:r>
            <a:endParaRPr lang="en-US" sz="816" dirty="0"/>
          </a:p>
        </p:txBody>
      </p:sp>
      <p:sp>
        <p:nvSpPr>
          <p:cNvPr id="21" name="Text 19"/>
          <p:cNvSpPr/>
          <p:nvPr/>
        </p:nvSpPr>
        <p:spPr>
          <a:xfrm>
            <a:off x="4857750" y="2355205"/>
            <a:ext cx="172164" cy="35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F4F7FA">
                    <a:alpha val="75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65365" y="2333774"/>
            <a:ext cx="3435697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compulsory national element needs </a:t>
            </a:r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NEW primary legislation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(NSTP-style statute).</a:t>
            </a:r>
            <a:endParaRPr lang="en-US" sz="816" dirty="0"/>
          </a:p>
        </p:txBody>
      </p:sp>
      <p:sp>
        <p:nvSpPr>
          <p:cNvPr id="23" name="Text 21"/>
          <p:cNvSpPr/>
          <p:nvPr/>
        </p:nvSpPr>
        <p:spPr>
          <a:xfrm>
            <a:off x="4857750" y="2912418"/>
            <a:ext cx="172164" cy="35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F4F7FA">
                    <a:alpha val="75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03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5065365" y="2890986"/>
            <a:ext cx="3435697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63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individual public-university acts make per-university approval a multi-year sequential crawl — </a:t>
            </a:r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uniform statute is the clean route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.</a:t>
            </a:r>
            <a:endParaRPr lang="en-US" sz="816" dirty="0"/>
          </a:p>
        </p:txBody>
      </p:sp>
      <p:sp>
        <p:nvSpPr>
          <p:cNvPr id="25" name="Text 23"/>
          <p:cNvSpPr/>
          <p:nvPr/>
        </p:nvSpPr>
        <p:spPr>
          <a:xfrm>
            <a:off x="4857750" y="3469630"/>
            <a:ext cx="172164" cy="355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5"/>
              </a:lnSpc>
              <a:buNone/>
            </a:pPr>
            <a:r>
              <a:rPr lang="en-US" sz="800" dirty="0">
                <a:solidFill>
                  <a:srgbClr val="F4F7FA">
                    <a:alpha val="75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04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065365" y="3448199"/>
            <a:ext cx="3435697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16" b="1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NU Act 1992</a:t>
            </a:r>
            <a:pPr algn="l" indent="0" marL="0">
              <a:lnSpc>
                <a:spcPts val="1223"/>
              </a:lnSpc>
              <a:buNone/>
            </a:pPr>
            <a:r>
              <a:rPr lang="en-US" sz="816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academic council is the gateway for any later college participation.</a:t>
            </a:r>
            <a:endParaRPr lang="en-US" sz="816" dirty="0"/>
          </a:p>
        </p:txBody>
      </p:sp>
      <p:sp>
        <p:nvSpPr>
          <p:cNvPr id="27" name="Text 25"/>
          <p:cNvSpPr/>
          <p:nvPr/>
        </p:nvSpPr>
        <p:spPr>
          <a:xfrm>
            <a:off x="457200" y="4277209"/>
            <a:ext cx="8229600" cy="580541"/>
          </a:xfrm>
          <a:prstGeom prst="roundRect">
            <a:avLst>
              <a:gd name="adj" fmla="val 1640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57200" y="4280781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683228" y="4277209"/>
            <a:ext cx="0" cy="580541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4854178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71488" y="4277209"/>
            <a:ext cx="0" cy="580541"/>
          </a:xfrm>
          <a:prstGeom prst="line">
            <a:avLst/>
          </a:prstGeom>
          <a:noFill/>
          <a:ln w="28575">
            <a:solidFill>
              <a:srgbClr val="AC8A4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7225" y="4405796"/>
            <a:ext cx="171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688" dirty="0">
                <a:solidFill>
                  <a:srgbClr val="AC8A48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⚖</a:t>
            </a:r>
            <a:endParaRPr lang="en-US" sz="1688" dirty="0"/>
          </a:p>
        </p:txBody>
      </p:sp>
      <p:sp>
        <p:nvSpPr>
          <p:cNvPr id="33" name="Text 31"/>
          <p:cNvSpPr/>
          <p:nvPr/>
        </p:nvSpPr>
        <p:spPr>
          <a:xfrm>
            <a:off x="942975" y="4398652"/>
            <a:ext cx="7565231" cy="337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Unresolved:</a:t>
            </a:r>
            <a:pPr algn="l" indent="0" marL="0">
              <a:lnSpc>
                <a:spcPts val="1395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whether credit-bearing mandatory placements engage the </a:t>
            </a:r>
            <a:pPr algn="l" indent="0" marL="0">
              <a:lnSpc>
                <a:spcPts val="1395"/>
              </a:lnSpc>
              <a:buNone/>
            </a:pPr>
            <a:r>
              <a:rPr lang="en-US" sz="816" b="1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Labour Act 2006</a:t>
            </a:r>
            <a:pPr algn="l" indent="0" marL="0">
              <a:lnSpc>
                <a:spcPts val="1395"/>
              </a:lnSpc>
              <a:buNone/>
            </a:pPr>
            <a:r>
              <a:rPr lang="en-US" sz="816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— preliminary reading says no (academic credit placements are typically not employment), but formal legal advice is required before scale-up.</a:t>
            </a:r>
            <a:endParaRPr lang="en-US" sz="8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64344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614363"/>
            <a:ext cx="8636000" cy="319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9"/>
              </a:lnSpc>
              <a:buNone/>
            </a:pPr>
            <a:r>
              <a:rPr lang="en-US" sz="2025" b="1" spc="-24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Five phases, four gates — evidence before every expansion</a:t>
            </a:r>
            <a:endParaRPr lang="en-US" sz="2025" dirty="0"/>
          </a:p>
        </p:txBody>
      </p:sp>
      <p:sp>
        <p:nvSpPr>
          <p:cNvPr id="4" name="Text 2"/>
          <p:cNvSpPr/>
          <p:nvPr/>
        </p:nvSpPr>
        <p:spPr>
          <a:xfrm>
            <a:off x="471488" y="1152934"/>
            <a:ext cx="8143875" cy="14288"/>
          </a:xfrm>
          <a:prstGeom prst="rect">
            <a:avLst/>
          </a:prstGeom>
          <a:solidFill>
            <a:srgbClr val="B9C1C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1102928"/>
            <a:ext cx="114300" cy="114300"/>
          </a:xfrm>
          <a:prstGeom prst="roundRect">
            <a:avLst>
              <a:gd name="adj" fmla="val 83325000"/>
            </a:avLst>
          </a:prstGeom>
          <a:solidFill>
            <a:srgbClr val="3C5065"/>
          </a:solidFill>
          <a:ln/>
          <a:effectLst>
            <a:outerShdw sx="100000" sy="100000" kx="0" ky="0" algn="bl" rotWithShape="0" blurRad="101600" dist="50800" dir="16200000">
              <a:srgbClr val="F7F8F9">
                <a:alpha val="5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125935" y="1102928"/>
            <a:ext cx="114300" cy="114300"/>
          </a:xfrm>
          <a:prstGeom prst="roundRect">
            <a:avLst>
              <a:gd name="adj" fmla="val 83325000"/>
            </a:avLst>
          </a:prstGeom>
          <a:solidFill>
            <a:srgbClr val="2E6BA8"/>
          </a:solidFill>
          <a:ln/>
          <a:effectLst>
            <a:outerShdw sx="100000" sy="100000" kx="0" ky="0" algn="bl" rotWithShape="0" blurRad="101600" dist="50800" dir="16200000">
              <a:srgbClr val="F7F8F9">
                <a:alpha val="5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94671" y="1102928"/>
            <a:ext cx="114300" cy="114300"/>
          </a:xfrm>
          <a:prstGeom prst="roundRect">
            <a:avLst>
              <a:gd name="adj" fmla="val 83325000"/>
            </a:avLst>
          </a:prstGeom>
          <a:solidFill>
            <a:srgbClr val="2E6BA8"/>
          </a:solidFill>
          <a:ln/>
          <a:effectLst>
            <a:outerShdw sx="100000" sy="100000" kx="0" ky="0" algn="bl" rotWithShape="0" blurRad="101600" dist="50800" dir="16200000">
              <a:srgbClr val="F7F8F9">
                <a:alpha val="5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63518" y="1102928"/>
            <a:ext cx="114300" cy="114300"/>
          </a:xfrm>
          <a:prstGeom prst="roundRect">
            <a:avLst>
              <a:gd name="adj" fmla="val 83325000"/>
            </a:avLst>
          </a:prstGeom>
          <a:solidFill>
            <a:srgbClr val="2E6BA8"/>
          </a:solidFill>
          <a:ln/>
          <a:effectLst>
            <a:outerShdw sx="100000" sy="100000" kx="0" ky="0" algn="bl" rotWithShape="0" blurRad="101600" dist="50800" dir="16200000">
              <a:srgbClr val="F7F8F9">
                <a:alpha val="5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32253" y="1102928"/>
            <a:ext cx="114300" cy="114300"/>
          </a:xfrm>
          <a:prstGeom prst="roundRect">
            <a:avLst>
              <a:gd name="adj" fmla="val 83325000"/>
            </a:avLst>
          </a:prstGeom>
          <a:solidFill>
            <a:srgbClr val="3C5065"/>
          </a:solidFill>
          <a:ln/>
          <a:effectLst>
            <a:outerShdw sx="100000" sy="100000" kx="0" ky="0" algn="bl" rotWithShape="0" blurRad="101600" dist="50800" dir="16200000">
              <a:srgbClr val="F7F8F9">
                <a:alpha val="5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0772" y="1327956"/>
            <a:ext cx="1547292" cy="3026941"/>
          </a:xfrm>
          <a:prstGeom prst="roundRect">
            <a:avLst>
              <a:gd name="adj" fmla="val 6156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7780" y="1422754"/>
            <a:ext cx="370453" cy="164021"/>
          </a:xfrm>
          <a:prstGeom prst="roundRect">
            <a:avLst>
              <a:gd name="adj" fmla="val 23229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71500" y="1431541"/>
            <a:ext cx="34301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928"/>
              </a:lnSpc>
              <a:buNone/>
            </a:pPr>
            <a:r>
              <a:rPr lang="en-US" sz="800" spc="50" kern="0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PH-0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435484" y="1443149"/>
            <a:ext cx="478558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647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12 months</a:t>
            </a:r>
            <a:endParaRPr lang="en-US" sz="647" dirty="0"/>
          </a:p>
        </p:txBody>
      </p:sp>
      <p:sp>
        <p:nvSpPr>
          <p:cNvPr id="14" name="Text 12"/>
          <p:cNvSpPr/>
          <p:nvPr/>
        </p:nvSpPr>
        <p:spPr>
          <a:xfrm>
            <a:off x="571500" y="1642281"/>
            <a:ext cx="1325835" cy="3394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7"/>
              </a:lnSpc>
              <a:buNone/>
            </a:pPr>
            <a:r>
              <a:rPr lang="en-US" sz="928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Design &amp; legal preparation</a:t>
            </a:r>
            <a:endParaRPr lang="en-US" sz="928" dirty="0"/>
          </a:p>
        </p:txBody>
      </p:sp>
      <p:sp>
        <p:nvSpPr>
          <p:cNvPr id="15" name="Text 13"/>
          <p:cNvSpPr/>
          <p:nvPr/>
        </p:nvSpPr>
        <p:spPr>
          <a:xfrm>
            <a:off x="575072" y="3569084"/>
            <a:ext cx="1318692" cy="678656"/>
          </a:xfrm>
          <a:prstGeom prst="roundRect">
            <a:avLst>
              <a:gd name="adj" fmla="val 11228"/>
            </a:avLst>
          </a:prstGeom>
          <a:solidFill>
            <a:srgbClr val="EAECEE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64369" y="3644094"/>
            <a:ext cx="1208504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Working group, legislation drafted, platform procured, 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10–15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universities + 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upazilas signed.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129507" y="1327956"/>
            <a:ext cx="1547292" cy="3026941"/>
          </a:xfrm>
          <a:prstGeom prst="roundRect">
            <a:avLst>
              <a:gd name="adj" fmla="val 6156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226515" y="1422754"/>
            <a:ext cx="370453" cy="164021"/>
          </a:xfrm>
          <a:prstGeom prst="roundRect">
            <a:avLst>
              <a:gd name="adj" fmla="val 23229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240235" y="1431541"/>
            <a:ext cx="34301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928"/>
              </a:lnSpc>
              <a:buNone/>
            </a:pPr>
            <a:r>
              <a:rPr lang="en-US" sz="800" spc="50" kern="0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PH-1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774677" y="1443149"/>
            <a:ext cx="791394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647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 academic years</a:t>
            </a:r>
            <a:endParaRPr lang="en-US" sz="647" dirty="0"/>
          </a:p>
        </p:txBody>
      </p:sp>
      <p:sp>
        <p:nvSpPr>
          <p:cNvPr id="21" name="Text 19"/>
          <p:cNvSpPr/>
          <p:nvPr/>
        </p:nvSpPr>
        <p:spPr>
          <a:xfrm>
            <a:off x="2240235" y="1642281"/>
            <a:ext cx="1325835" cy="3226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207"/>
              </a:lnSpc>
              <a:buNone/>
            </a:pPr>
            <a:r>
              <a:rPr lang="en-US" sz="928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Voluntary pilot</a:t>
            </a:r>
            <a:endParaRPr lang="en-US" sz="928" dirty="0"/>
          </a:p>
        </p:txBody>
      </p:sp>
      <p:sp>
        <p:nvSpPr>
          <p:cNvPr id="22" name="Text 20"/>
          <p:cNvSpPr/>
          <p:nvPr/>
        </p:nvSpPr>
        <p:spPr>
          <a:xfrm>
            <a:off x="2235971" y="2013756"/>
            <a:ext cx="1218352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5,000–10,000</a:t>
            </a:r>
            <a:endParaRPr lang="en-US" sz="1125" dirty="0"/>
          </a:p>
        </p:txBody>
      </p:sp>
      <p:sp>
        <p:nvSpPr>
          <p:cNvPr id="23" name="Text 21"/>
          <p:cNvSpPr/>
          <p:nvPr/>
        </p:nvSpPr>
        <p:spPr>
          <a:xfrm>
            <a:off x="2185214" y="2249500"/>
            <a:ext cx="60153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students/yr</a:t>
            </a:r>
            <a:endParaRPr lang="en-US" sz="675" dirty="0"/>
          </a:p>
        </p:txBody>
      </p:sp>
      <p:sp>
        <p:nvSpPr>
          <p:cNvPr id="24" name="Text 22"/>
          <p:cNvSpPr/>
          <p:nvPr/>
        </p:nvSpPr>
        <p:spPr>
          <a:xfrm>
            <a:off x="2243807" y="3290478"/>
            <a:ext cx="1318692" cy="957263"/>
          </a:xfrm>
          <a:prstGeom prst="roundRect">
            <a:avLst>
              <a:gd name="adj" fmla="val 7960"/>
            </a:avLst>
          </a:prstGeom>
          <a:solidFill>
            <a:srgbClr val="2E6BA8">
              <a:alpha val="8000"/>
            </a:srgbClr>
          </a:solidFill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2333104" y="3365488"/>
            <a:ext cx="1140098" cy="1190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87" kern="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GATE 1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2333104" y="3511934"/>
            <a:ext cx="1208504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completion 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≥85%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, zero unresolved retaliation cases, duration-neutrality verified, cost within 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150%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of estimate.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798243" y="1327956"/>
            <a:ext cx="1547403" cy="3026941"/>
          </a:xfrm>
          <a:prstGeom prst="roundRect">
            <a:avLst>
              <a:gd name="adj" fmla="val 6155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3895250" y="1422754"/>
            <a:ext cx="370453" cy="164021"/>
          </a:xfrm>
          <a:prstGeom prst="roundRect">
            <a:avLst>
              <a:gd name="adj" fmla="val 23229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3908971" y="1431541"/>
            <a:ext cx="34301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928"/>
              </a:lnSpc>
              <a:buNone/>
            </a:pPr>
            <a:r>
              <a:rPr lang="en-US" sz="800" spc="50" kern="0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PH-2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4877770" y="1443149"/>
            <a:ext cx="368046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647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 years</a:t>
            </a:r>
            <a:endParaRPr lang="en-US" sz="647" dirty="0"/>
          </a:p>
        </p:txBody>
      </p:sp>
      <p:sp>
        <p:nvSpPr>
          <p:cNvPr id="31" name="Text 29"/>
          <p:cNvSpPr/>
          <p:nvPr/>
        </p:nvSpPr>
        <p:spPr>
          <a:xfrm>
            <a:off x="3908971" y="1642281"/>
            <a:ext cx="1325947" cy="3226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207"/>
              </a:lnSpc>
              <a:buNone/>
            </a:pPr>
            <a:r>
              <a:rPr lang="en-US" sz="928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Controlled expansion</a:t>
            </a:r>
            <a:endParaRPr lang="en-US" sz="928" dirty="0"/>
          </a:p>
        </p:txBody>
      </p:sp>
      <p:sp>
        <p:nvSpPr>
          <p:cNvPr id="32" name="Text 30"/>
          <p:cNvSpPr/>
          <p:nvPr/>
        </p:nvSpPr>
        <p:spPr>
          <a:xfrm>
            <a:off x="3908971" y="1992325"/>
            <a:ext cx="1325947" cy="231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50,000</a:t>
            </a:r>
            <a:pPr algn="l" indent="0" marL="0">
              <a:lnSpc>
                <a:spcPts val="1406"/>
              </a:lnSpc>
              <a:buNone/>
            </a:pPr>
            <a:r>
              <a:rPr lang="en-US" sz="9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406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/yr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912543" y="3422638"/>
            <a:ext cx="1318803" cy="825103"/>
          </a:xfrm>
          <a:prstGeom prst="roundRect">
            <a:avLst>
              <a:gd name="adj" fmla="val 9235"/>
            </a:avLst>
          </a:prstGeom>
          <a:solidFill>
            <a:srgbClr val="2E6BA8">
              <a:alpha val="8000"/>
            </a:srgbClr>
          </a:solidFill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4001839" y="3497647"/>
            <a:ext cx="1140209" cy="1190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87" kern="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GATE 2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4001839" y="3644094"/>
            <a:ext cx="1208622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completion 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≥87%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, placement 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≥95%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, unit cost declining, zero systemic data breaches.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467090" y="1327956"/>
            <a:ext cx="1547292" cy="3026941"/>
          </a:xfrm>
          <a:prstGeom prst="roundRect">
            <a:avLst>
              <a:gd name="adj" fmla="val 6156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5564097" y="1422754"/>
            <a:ext cx="370453" cy="164021"/>
          </a:xfrm>
          <a:prstGeom prst="roundRect">
            <a:avLst>
              <a:gd name="adj" fmla="val 23229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5577818" y="1431541"/>
            <a:ext cx="34301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928"/>
              </a:lnSpc>
              <a:buNone/>
            </a:pPr>
            <a:r>
              <a:rPr lang="en-US" sz="800" spc="50" kern="0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PH-3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546506" y="1443149"/>
            <a:ext cx="368046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647" dirty="0">
                <a:solidFill>
                  <a:srgbClr val="5C6670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 years</a:t>
            </a:r>
            <a:endParaRPr lang="en-US" sz="647" dirty="0"/>
          </a:p>
        </p:txBody>
      </p:sp>
      <p:sp>
        <p:nvSpPr>
          <p:cNvPr id="40" name="Text 38"/>
          <p:cNvSpPr/>
          <p:nvPr/>
        </p:nvSpPr>
        <p:spPr>
          <a:xfrm>
            <a:off x="5577818" y="1642281"/>
            <a:ext cx="1325835" cy="3226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207"/>
              </a:lnSpc>
              <a:buNone/>
            </a:pPr>
            <a:r>
              <a:rPr lang="en-US" sz="928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National scale-up</a:t>
            </a:r>
            <a:endParaRPr lang="en-US" sz="928" dirty="0"/>
          </a:p>
        </p:txBody>
      </p:sp>
      <p:sp>
        <p:nvSpPr>
          <p:cNvPr id="41" name="Text 39"/>
          <p:cNvSpPr/>
          <p:nvPr/>
        </p:nvSpPr>
        <p:spPr>
          <a:xfrm>
            <a:off x="5577818" y="2013756"/>
            <a:ext cx="1325835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100,000–200,000</a:t>
            </a:r>
            <a:endParaRPr lang="en-US" sz="1125" dirty="0"/>
          </a:p>
        </p:txBody>
      </p:sp>
      <p:sp>
        <p:nvSpPr>
          <p:cNvPr id="42" name="Text 40"/>
          <p:cNvSpPr/>
          <p:nvPr/>
        </p:nvSpPr>
        <p:spPr>
          <a:xfrm>
            <a:off x="5562761" y="2249500"/>
            <a:ext cx="180725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/yr</a:t>
            </a:r>
            <a:endParaRPr lang="en-US" sz="675" dirty="0"/>
          </a:p>
        </p:txBody>
      </p:sp>
      <p:sp>
        <p:nvSpPr>
          <p:cNvPr id="43" name="Text 41"/>
          <p:cNvSpPr/>
          <p:nvPr/>
        </p:nvSpPr>
        <p:spPr>
          <a:xfrm>
            <a:off x="5581390" y="3686956"/>
            <a:ext cx="1318692" cy="560784"/>
          </a:xfrm>
          <a:prstGeom prst="roundRect">
            <a:avLst>
              <a:gd name="adj" fmla="val 13588"/>
            </a:avLst>
          </a:prstGeom>
          <a:solidFill>
            <a:srgbClr val="2E6BA8">
              <a:alpha val="8000"/>
            </a:srgbClr>
          </a:solidFill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5670686" y="3761966"/>
            <a:ext cx="1140098" cy="1190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87" kern="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GATE 3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670686" y="3908413"/>
            <a:ext cx="1208504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Parliamentary review of the first five years.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7135825" y="1327956"/>
            <a:ext cx="1547403" cy="3026941"/>
          </a:xfrm>
          <a:prstGeom prst="roundRect">
            <a:avLst>
              <a:gd name="adj" fmla="val 6155"/>
            </a:avLst>
          </a:prstGeom>
          <a:solidFill>
            <a:srgbClr val="FFFFFF"/>
          </a:solidFill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7232833" y="1422754"/>
            <a:ext cx="370453" cy="164021"/>
          </a:xfrm>
          <a:prstGeom prst="roundRect">
            <a:avLst>
              <a:gd name="adj" fmla="val 23229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6"/>
          <p:cNvSpPr/>
          <p:nvPr/>
        </p:nvSpPr>
        <p:spPr>
          <a:xfrm>
            <a:off x="7246553" y="1431541"/>
            <a:ext cx="343012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928"/>
              </a:lnSpc>
              <a:buNone/>
            </a:pPr>
            <a:r>
              <a:rPr lang="en-US" sz="800" spc="50" kern="0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PH-4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8062118" y="1443149"/>
            <a:ext cx="526059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70"/>
              </a:lnSpc>
              <a:buNone/>
            </a:pPr>
            <a:r>
              <a:rPr lang="en-US" sz="647" dirty="0">
                <a:solidFill>
                  <a:srgbClr val="5C667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open-ended</a:t>
            </a:r>
            <a:endParaRPr lang="en-US" sz="647" dirty="0"/>
          </a:p>
        </p:txBody>
      </p:sp>
      <p:sp>
        <p:nvSpPr>
          <p:cNvPr id="50" name="Text 48"/>
          <p:cNvSpPr/>
          <p:nvPr/>
        </p:nvSpPr>
        <p:spPr>
          <a:xfrm>
            <a:off x="7246553" y="1642281"/>
            <a:ext cx="1325947" cy="3226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07"/>
              </a:lnSpc>
              <a:buNone/>
            </a:pPr>
            <a:r>
              <a:rPr lang="en-US" sz="928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Target scale, conditional</a:t>
            </a:r>
            <a:endParaRPr lang="en-US" sz="928" dirty="0"/>
          </a:p>
        </p:txBody>
      </p:sp>
      <p:sp>
        <p:nvSpPr>
          <p:cNvPr id="51" name="Text 49"/>
          <p:cNvSpPr/>
          <p:nvPr/>
        </p:nvSpPr>
        <p:spPr>
          <a:xfrm>
            <a:off x="7246553" y="1992325"/>
            <a:ext cx="1325947" cy="231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up to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300,000</a:t>
            </a:r>
            <a:pPr algn="l" indent="0" marL="0">
              <a:lnSpc>
                <a:spcPts val="1406"/>
              </a:lnSpc>
              <a:buNone/>
            </a:pPr>
            <a:r>
              <a:rPr lang="en-US" sz="9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406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/yr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7250125" y="3058306"/>
            <a:ext cx="1318803" cy="1189434"/>
          </a:xfrm>
          <a:prstGeom prst="roundRect">
            <a:avLst>
              <a:gd name="adj" fmla="val 6406"/>
            </a:avLst>
          </a:prstGeom>
          <a:solidFill>
            <a:srgbClr val="2E6BA8">
              <a:alpha val="8000"/>
            </a:srgbClr>
          </a:solidFill>
          <a:ln w="7144">
            <a:solidFill>
              <a:srgbClr val="2E6BA8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7339422" y="3133316"/>
            <a:ext cx="1140209" cy="1190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928"/>
              </a:lnSpc>
              <a:buNone/>
            </a:pPr>
            <a:r>
              <a:rPr lang="en-US" sz="800" b="1" spc="87" kern="0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GATE 4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7339422" y="3279763"/>
            <a:ext cx="1208622" cy="4690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only if all gates passed AND the capacity model is validated by real data.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7339422" y="3729819"/>
            <a:ext cx="1140209" cy="0"/>
          </a:xfrm>
          <a:prstGeom prst="line">
            <a:avLst/>
          </a:prstGeom>
          <a:noFill/>
          <a:ln w="7144">
            <a:solidFill>
              <a:srgbClr val="2E6BA8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339422" y="3776253"/>
            <a:ext cx="1208622" cy="396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Requires full NU participation and 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15,000</a:t>
            </a:r>
            <a:pPr algn="l" indent="0" marL="0">
              <a:lnSpc>
                <a:spcPts val="1041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supervisors.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457200" y="4476341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57200" y="4565638"/>
            <a:ext cx="8229600" cy="144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181"/>
              </a:lnSpc>
              <a:buNone/>
            </a:pPr>
            <a:r>
              <a:rPr lang="en-US" sz="844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Every gate = an independent evaluation published before expansion.</a:t>
            </a:r>
            <a:endParaRPr lang="en-US" sz="844" dirty="0"/>
          </a:p>
        </p:txBody>
      </p:sp>
      <p:sp>
        <p:nvSpPr>
          <p:cNvPr id="59" name="Text 57"/>
          <p:cNvSpPr/>
          <p:nvPr/>
        </p:nvSpPr>
        <p:spPr>
          <a:xfrm>
            <a:off x="457200" y="4737088"/>
            <a:ext cx="8229600" cy="1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63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Annual independent audit and public dashboards throughout.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64344"/>
            <a:ext cx="242888" cy="28575"/>
          </a:xfrm>
          <a:prstGeom prst="roundRect">
            <a:avLst>
              <a:gd name="adj" fmla="val 66667"/>
            </a:avLst>
          </a:prstGeom>
          <a:solidFill>
            <a:srgbClr val="2E6BA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614363"/>
            <a:ext cx="8636000" cy="33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8"/>
              </a:lnSpc>
              <a:buNone/>
            </a:pPr>
            <a:r>
              <a:rPr lang="en-US" sz="2138" b="1" spc="-26" kern="0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Recommendation</a:t>
            </a:r>
            <a:endParaRPr lang="en-US" sz="2138" dirty="0"/>
          </a:p>
        </p:txBody>
      </p:sp>
      <p:sp>
        <p:nvSpPr>
          <p:cNvPr id="4" name="Text 2"/>
          <p:cNvSpPr/>
          <p:nvPr/>
        </p:nvSpPr>
        <p:spPr>
          <a:xfrm>
            <a:off x="457200" y="1097905"/>
            <a:ext cx="3143250" cy="1485900"/>
          </a:xfrm>
          <a:prstGeom prst="roundRect">
            <a:avLst>
              <a:gd name="adj" fmla="val 6410"/>
            </a:avLst>
          </a:prstGeom>
          <a:solidFill>
            <a:srgbClr val="3C506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71488" y="1097905"/>
            <a:ext cx="0" cy="1485900"/>
          </a:xfrm>
          <a:prstGeom prst="line">
            <a:avLst/>
          </a:prstGeom>
          <a:noFill/>
          <a:ln w="28575">
            <a:solidFill>
              <a:srgbClr val="2E6B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269355"/>
            <a:ext cx="271462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Adopt the university-funded baseline.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Phase to approximately 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130,000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participants per year. Treat 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300,000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as a conditional 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4F7F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Phase-4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4F7F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question — not a starting commitment.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460772" y="2701677"/>
            <a:ext cx="3136106" cy="1465362"/>
          </a:xfrm>
          <a:prstGeom prst="roundRect">
            <a:avLst>
              <a:gd name="adj" fmla="val 7800"/>
            </a:avLst>
          </a:prstGeom>
          <a:noFill/>
          <a:ln w="7144">
            <a:solidFill>
              <a:srgbClr val="B9C1C9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8" name="Image 0" descr="/tmp/h2p-fit-1792149272448-z7kqa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344" y="2705249"/>
            <a:ext cx="3128963" cy="145821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64344" y="2705249"/>
            <a:ext cx="3128963" cy="1458218"/>
          </a:xfrm>
          <a:prstGeom prst="rect">
            <a:avLst/>
          </a:prstGeom>
          <a:solidFill>
            <a:srgbClr val="3C5065">
              <a:alpha val="3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3914775" y="1097905"/>
            <a:ext cx="1907325" cy="243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72"/>
              </a:lnSpc>
              <a:buNone/>
            </a:pPr>
            <a:r>
              <a:rPr lang="en-US" sz="1181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Immediate next steps</a:t>
            </a:r>
            <a:endParaRPr lang="en-US" sz="1181" dirty="0"/>
          </a:p>
        </p:txBody>
      </p:sp>
      <p:sp>
        <p:nvSpPr>
          <p:cNvPr id="11" name="Text 8"/>
          <p:cNvSpPr/>
          <p:nvPr/>
        </p:nvSpPr>
        <p:spPr>
          <a:xfrm>
            <a:off x="5569223" y="1206847"/>
            <a:ext cx="3117577" cy="7144"/>
          </a:xfrm>
          <a:prstGeom prst="rect">
            <a:avLst/>
          </a:prstGeom>
          <a:solidFill>
            <a:srgbClr val="B9C1C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914775" y="1517377"/>
            <a:ext cx="342900" cy="335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956" dirty="0"/>
          </a:p>
        </p:txBody>
      </p:sp>
      <p:sp>
        <p:nvSpPr>
          <p:cNvPr id="13" name="Text 10"/>
          <p:cNvSpPr/>
          <p:nvPr/>
        </p:nvSpPr>
        <p:spPr>
          <a:xfrm>
            <a:off x="4243388" y="1517377"/>
            <a:ext cx="4443413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Constitute the </a:t>
            </a:r>
            <a:pPr algn="l" indent="0" marL="0">
              <a:lnSpc>
                <a:spcPts val="1223"/>
              </a:lnSpc>
              <a:buNone/>
            </a:pPr>
            <a:r>
              <a:rPr lang="en-US" sz="84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inter-ministerial working group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(Ministry of Education, UGC, Cabinet Division, Ministry of Public Administration, Ministry of Law)</a:t>
            </a:r>
            <a:endParaRPr lang="en-US" sz="844" dirty="0"/>
          </a:p>
        </p:txBody>
      </p:sp>
      <p:sp>
        <p:nvSpPr>
          <p:cNvPr id="14" name="Text 11"/>
          <p:cNvSpPr/>
          <p:nvPr/>
        </p:nvSpPr>
        <p:spPr>
          <a:xfrm>
            <a:off x="3914775" y="1979712"/>
            <a:ext cx="342900" cy="335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956" dirty="0"/>
          </a:p>
        </p:txBody>
      </p:sp>
      <p:sp>
        <p:nvSpPr>
          <p:cNvPr id="15" name="Text 12"/>
          <p:cNvSpPr/>
          <p:nvPr/>
        </p:nvSpPr>
        <p:spPr>
          <a:xfrm>
            <a:off x="4243388" y="1979712"/>
            <a:ext cx="4443413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Draft the </a:t>
            </a:r>
            <a:pPr algn="l" indent="0" marL="0">
              <a:lnSpc>
                <a:spcPts val="1223"/>
              </a:lnSpc>
              <a:buNone/>
            </a:pPr>
            <a:r>
              <a:rPr lang="en-US" sz="84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primary legislation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for the compulsory element; begin pilots under existing university autonomy</a:t>
            </a:r>
            <a:endParaRPr lang="en-US" sz="844" dirty="0"/>
          </a:p>
        </p:txBody>
      </p:sp>
      <p:sp>
        <p:nvSpPr>
          <p:cNvPr id="16" name="Text 13"/>
          <p:cNvSpPr/>
          <p:nvPr/>
        </p:nvSpPr>
        <p:spPr>
          <a:xfrm>
            <a:off x="3914775" y="2442046"/>
            <a:ext cx="342900" cy="335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03</a:t>
            </a:r>
            <a:endParaRPr lang="en-US" sz="956" dirty="0"/>
          </a:p>
        </p:txBody>
      </p:sp>
      <p:sp>
        <p:nvSpPr>
          <p:cNvPr id="17" name="Text 14"/>
          <p:cNvSpPr/>
          <p:nvPr/>
        </p:nvSpPr>
        <p:spPr>
          <a:xfrm>
            <a:off x="4243388" y="2442046"/>
            <a:ext cx="4443413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Issue the </a:t>
            </a:r>
            <a:pPr algn="l" indent="0" marL="0">
              <a:lnSpc>
                <a:spcPts val="1223"/>
              </a:lnSpc>
              <a:buNone/>
            </a:pPr>
            <a:r>
              <a:rPr lang="en-US" sz="84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UGC budget-line circular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giving public universities spending authority within existing grants</a:t>
            </a:r>
            <a:endParaRPr lang="en-US" sz="844" dirty="0"/>
          </a:p>
        </p:txBody>
      </p:sp>
      <p:sp>
        <p:nvSpPr>
          <p:cNvPr id="18" name="Text 15"/>
          <p:cNvSpPr/>
          <p:nvPr/>
        </p:nvSpPr>
        <p:spPr>
          <a:xfrm>
            <a:off x="3914775" y="2904381"/>
            <a:ext cx="342900" cy="196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04</a:t>
            </a:r>
            <a:endParaRPr lang="en-US" sz="956" dirty="0"/>
          </a:p>
        </p:txBody>
      </p:sp>
      <p:sp>
        <p:nvSpPr>
          <p:cNvPr id="19" name="Text 16"/>
          <p:cNvSpPr/>
          <p:nvPr/>
        </p:nvSpPr>
        <p:spPr>
          <a:xfrm>
            <a:off x="4243388" y="2904381"/>
            <a:ext cx="4443413" cy="196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Sign </a:t>
            </a:r>
            <a:pPr algn="l" indent="0" marL="0">
              <a:lnSpc>
                <a:spcPts val="1223"/>
              </a:lnSpc>
              <a:buNone/>
            </a:pPr>
            <a:r>
              <a:rPr lang="en-US" sz="84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MOUs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with 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10–15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pilot universities and 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upazila host offices</a:t>
            </a:r>
            <a:endParaRPr lang="en-US" sz="844" dirty="0"/>
          </a:p>
        </p:txBody>
      </p:sp>
      <p:sp>
        <p:nvSpPr>
          <p:cNvPr id="20" name="Text 17"/>
          <p:cNvSpPr/>
          <p:nvPr/>
        </p:nvSpPr>
        <p:spPr>
          <a:xfrm>
            <a:off x="3914775" y="3238128"/>
            <a:ext cx="342900" cy="343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05</a:t>
            </a:r>
            <a:endParaRPr lang="en-US" sz="956" dirty="0"/>
          </a:p>
        </p:txBody>
      </p:sp>
      <p:sp>
        <p:nvSpPr>
          <p:cNvPr id="21" name="Text 18"/>
          <p:cNvSpPr/>
          <p:nvPr/>
        </p:nvSpPr>
        <p:spPr>
          <a:xfrm>
            <a:off x="4243388" y="3238128"/>
            <a:ext cx="4443413" cy="343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Procure the </a:t>
            </a:r>
            <a:pPr algn="l" indent="0" marL="0">
              <a:lnSpc>
                <a:spcPts val="1223"/>
              </a:lnSpc>
              <a:buNone/>
            </a:pPr>
            <a:r>
              <a:rPr lang="en-US" sz="84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national placement platform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(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3C506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BDT 500M–1,000M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build-and-run, amortized at scale)</a:t>
            </a:r>
            <a:endParaRPr lang="en-US" sz="844" dirty="0"/>
          </a:p>
        </p:txBody>
      </p:sp>
      <p:sp>
        <p:nvSpPr>
          <p:cNvPr id="22" name="Text 19"/>
          <p:cNvSpPr/>
          <p:nvPr/>
        </p:nvSpPr>
        <p:spPr>
          <a:xfrm>
            <a:off x="3914775" y="3707606"/>
            <a:ext cx="342900" cy="335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34"/>
              </a:lnSpc>
              <a:buNone/>
            </a:pPr>
            <a:r>
              <a:rPr lang="en-US" sz="956" dirty="0">
                <a:solidFill>
                  <a:srgbClr val="2E6BA8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06</a:t>
            </a:r>
            <a:endParaRPr lang="en-US" sz="956" dirty="0"/>
          </a:p>
        </p:txBody>
      </p:sp>
      <p:sp>
        <p:nvSpPr>
          <p:cNvPr id="23" name="Text 20"/>
          <p:cNvSpPr/>
          <p:nvPr/>
        </p:nvSpPr>
        <p:spPr>
          <a:xfrm>
            <a:off x="4243388" y="3707606"/>
            <a:ext cx="4443413" cy="33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Commission the </a:t>
            </a:r>
            <a:pPr algn="l" indent="0" marL="0">
              <a:lnSpc>
                <a:spcPts val="1223"/>
              </a:lnSpc>
              <a:buNone/>
            </a:pPr>
            <a:r>
              <a:rPr lang="en-US" sz="84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independent evaluation unit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and appoint the </a:t>
            </a:r>
            <a:pPr algn="l" indent="0" marL="0">
              <a:lnSpc>
                <a:spcPts val="1223"/>
              </a:lnSpc>
              <a:buNone/>
            </a:pPr>
            <a:r>
              <a:rPr lang="en-US" sz="844" b="1" dirty="0">
                <a:solidFill>
                  <a:srgbClr val="3C506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program protection officer</a:t>
            </a:r>
            <a:pPr algn="l" indent="0" marL="0">
              <a:lnSpc>
                <a:spcPts val="1223"/>
              </a:lnSpc>
              <a:buNone/>
            </a:pPr>
            <a:r>
              <a:rPr lang="en-US" sz="844" dirty="0">
                <a:solidFill>
                  <a:srgbClr val="17181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from day one</a:t>
            </a:r>
            <a:endParaRPr lang="en-US" sz="844" dirty="0"/>
          </a:p>
        </p:txBody>
      </p:sp>
      <p:sp>
        <p:nvSpPr>
          <p:cNvPr id="24" name="Shape 21"/>
          <p:cNvSpPr/>
          <p:nvPr/>
        </p:nvSpPr>
        <p:spPr>
          <a:xfrm>
            <a:off x="457200" y="4317057"/>
            <a:ext cx="8229600" cy="0"/>
          </a:xfrm>
          <a:prstGeom prst="line">
            <a:avLst/>
          </a:prstGeom>
          <a:noFill/>
          <a:ln w="7144">
            <a:solidFill>
              <a:srgbClr val="B9C1C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4434929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5C667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Gulshan Sync Solution · Porgona Bazar, Khadim Nagar, Sylhet, Bangladesh · Sultan Bayezid, Managing Director · bayezid@gulshansync.com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457200" y="4645670"/>
            <a:ext cx="8229600" cy="21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71"/>
              </a:lnSpc>
              <a:buNone/>
            </a:pPr>
            <a:r>
              <a:rPr lang="en-US" sz="1238" i="1" dirty="0">
                <a:solidFill>
                  <a:srgbClr val="2E6BA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public service citizens can see, measure, and trust — built one semester at a time.</a:t>
            </a:r>
            <a:endParaRPr lang="en-US" sz="12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2026-10-16T11:14:32Z</dcterms:created>
  <dcterms:modified xsi:type="dcterms:W3CDTF">2026-10-16T11:14:32Z</dcterms:modified>
</cp:coreProperties>
</file>